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L4yLDjMn9lRHoJyby+ywkkSOK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07"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8e189bc4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a8e189bc4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a8e189bc46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a8e189bc4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8e189bc4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8e189bc4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8e189bc4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a8e189bc4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a8e189bc4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a8e189bc4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a8e189bc4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a8e189bc4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8e189bc4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8e189bc4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a8e189bc4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a8e189bc4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a8e189bc4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a8e189bc4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8e189bc4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a8e189bc4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8e189bc4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8e189bc4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8e189bc46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a8e189bc4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a8e189bc4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a8e189bc4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8e189bc4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8e189bc4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8e189bc4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8e189bc4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8e189bc46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a8e189bc4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8e189bc46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a8e189bc46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a8fadc9a0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a8fadc9a0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8fadc9a0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a8fadc9a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a8fadc9a0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a8fadc9a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a8e189bc4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a8e189bc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8fadc9a0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8fadc9a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8fadc9a0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8fadc9a0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8fadc9a0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8fadc9a0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8fadc9a0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a8fadc9a0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8fadc9a0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a8fadc9a0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8e189bc4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8e189bc4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8e189bc4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8e189bc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a8e189bc4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a8e189bc4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8e189bc4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8e189bc4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8e189bc4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a8e189bc4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8e189bc4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a8e189bc4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a8fadc9a09_0_6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2a8fadc9a09_0_6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2a8fadc9a09_0_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2a8fadc9a09_0_9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a8fadc9a09_0_9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g2a8fadc9a09_0_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a8fadc9a09_0_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2a8fadc9a09_0_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g2a8fadc9a09_0_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2a8fadc9a09_0_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g2a8fadc9a09_0_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g2a8fadc9a09_0_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2a8fadc9a09_0_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2a8fadc9a09_0_7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g2a8fadc9a09_0_7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g2a8fadc9a09_0_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2a8fadc9a09_0_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2a8fadc9a09_0_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2a8fadc9a09_0_8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2a8fadc9a09_0_8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g2a8fadc9a09_0_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2a8fadc9a09_0_8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2a8fadc9a09_0_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2a8fadc9a09_0_8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2a8fadc9a09_0_8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2a8fadc9a09_0_8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2a8fadc9a09_0_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g2a8fadc9a09_0_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2a8fadc9a09_0_9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g2a8fadc9a09_0_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a8fadc9a09_0_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2a8fadc9a09_0_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g2a8fadc9a09_0_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SOTMguisgcg"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title"/>
          </p:nvPr>
        </p:nvSpPr>
        <p:spPr>
          <a:xfrm>
            <a:off x="311700" y="557325"/>
            <a:ext cx="8520600" cy="120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solidFill>
                  <a:srgbClr val="374151"/>
                </a:solidFill>
              </a:rPr>
              <a:t>Multi-Environment Characterization of</a:t>
            </a:r>
            <a:endParaRPr>
              <a:solidFill>
                <a:srgbClr val="374151"/>
              </a:solidFill>
            </a:endParaRPr>
          </a:p>
          <a:p>
            <a:pPr marL="0" lvl="0" indent="0" algn="l" rtl="0">
              <a:lnSpc>
                <a:spcPct val="100000"/>
              </a:lnSpc>
              <a:spcBef>
                <a:spcPts val="0"/>
              </a:spcBef>
              <a:spcAft>
                <a:spcPts val="0"/>
              </a:spcAft>
              <a:buSzPts val="2800"/>
              <a:buNone/>
            </a:pPr>
            <a:r>
              <a:rPr lang="en-GB">
                <a:solidFill>
                  <a:srgbClr val="374151"/>
                </a:solidFill>
              </a:rPr>
              <a:t>28GHz Millimeter Wave Channels Using</a:t>
            </a:r>
            <a:endParaRPr>
              <a:solidFill>
                <a:srgbClr val="374151"/>
              </a:solidFill>
            </a:endParaRPr>
          </a:p>
          <a:p>
            <a:pPr marL="0" lvl="0" indent="0" algn="l" rtl="0">
              <a:lnSpc>
                <a:spcPct val="100000"/>
              </a:lnSpc>
              <a:spcBef>
                <a:spcPts val="0"/>
              </a:spcBef>
              <a:spcAft>
                <a:spcPts val="0"/>
              </a:spcAft>
              <a:buSzPts val="2800"/>
              <a:buNone/>
            </a:pPr>
            <a:r>
              <a:rPr lang="en-GB">
                <a:solidFill>
                  <a:srgbClr val="374151"/>
                </a:solidFill>
              </a:rPr>
              <a:t>Wireless InSite</a:t>
            </a:r>
            <a:br>
              <a:rPr lang="en-GB" sz="3000"/>
            </a:br>
            <a:endParaRPr sz="3000"/>
          </a:p>
        </p:txBody>
      </p:sp>
      <p:sp>
        <p:nvSpPr>
          <p:cNvPr id="55" name="Google Shape;55;p1"/>
          <p:cNvSpPr txBox="1">
            <a:spLocks noGrp="1"/>
          </p:cNvSpPr>
          <p:nvPr>
            <p:ph type="body" idx="1"/>
          </p:nvPr>
        </p:nvSpPr>
        <p:spPr>
          <a:xfrm>
            <a:off x="413125" y="2438775"/>
            <a:ext cx="3999900" cy="144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a:t>Members</a:t>
            </a:r>
            <a:endParaRPr b="1"/>
          </a:p>
          <a:p>
            <a:pPr marL="0" lvl="0" indent="0" algn="l" rtl="0">
              <a:lnSpc>
                <a:spcPct val="115000"/>
              </a:lnSpc>
              <a:spcBef>
                <a:spcPts val="1600"/>
              </a:spcBef>
              <a:spcAft>
                <a:spcPts val="0"/>
              </a:spcAft>
              <a:buClr>
                <a:schemeClr val="dk1"/>
              </a:buClr>
              <a:buSzPts val="1100"/>
              <a:buFont typeface="Arial"/>
              <a:buNone/>
            </a:pPr>
            <a:r>
              <a:rPr lang="en-GB"/>
              <a:t>Abhiram Chowdary  222CN011</a:t>
            </a:r>
            <a:endParaRPr/>
          </a:p>
          <a:p>
            <a:pPr marL="0" lvl="0" indent="0" algn="l" rtl="0">
              <a:lnSpc>
                <a:spcPct val="115000"/>
              </a:lnSpc>
              <a:spcBef>
                <a:spcPts val="1600"/>
              </a:spcBef>
              <a:spcAft>
                <a:spcPts val="0"/>
              </a:spcAft>
              <a:buSzPts val="1400"/>
              <a:buNone/>
            </a:pPr>
            <a:endParaRPr/>
          </a:p>
          <a:p>
            <a:pPr marL="0" lvl="0" indent="0" algn="l" rtl="0">
              <a:lnSpc>
                <a:spcPct val="115000"/>
              </a:lnSpc>
              <a:spcBef>
                <a:spcPts val="1600"/>
              </a:spcBef>
              <a:spcAft>
                <a:spcPts val="0"/>
              </a:spcAft>
              <a:buSzPts val="1400"/>
              <a:buNone/>
            </a:pPr>
            <a:endParaRPr/>
          </a:p>
          <a:p>
            <a:pPr marL="0" lvl="0" indent="0" algn="l" rtl="0">
              <a:lnSpc>
                <a:spcPct val="115000"/>
              </a:lnSpc>
              <a:spcBef>
                <a:spcPts val="1600"/>
              </a:spcBef>
              <a:spcAft>
                <a:spcPts val="0"/>
              </a:spcAft>
              <a:buSzPts val="1400"/>
              <a:buNone/>
            </a:pPr>
            <a:endParaRPr/>
          </a:p>
          <a:p>
            <a:pPr marL="0" lvl="0" indent="0" algn="l" rtl="0">
              <a:lnSpc>
                <a:spcPct val="115000"/>
              </a:lnSpc>
              <a:spcBef>
                <a:spcPts val="1600"/>
              </a:spcBef>
              <a:spcAft>
                <a:spcPts val="1600"/>
              </a:spcAft>
              <a:buSzPts val="1400"/>
              <a:buNone/>
            </a:pPr>
            <a:endParaRPr/>
          </a:p>
        </p:txBody>
      </p:sp>
      <p:sp>
        <p:nvSpPr>
          <p:cNvPr id="56" name="Google Shape;56;p1"/>
          <p:cNvSpPr txBox="1">
            <a:spLocks noGrp="1"/>
          </p:cNvSpPr>
          <p:nvPr>
            <p:ph type="body" idx="2"/>
          </p:nvPr>
        </p:nvSpPr>
        <p:spPr>
          <a:xfrm>
            <a:off x="4832400" y="2438775"/>
            <a:ext cx="3999900" cy="213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Under the guidance of</a:t>
            </a:r>
            <a:endParaRPr b="1" dirty="0"/>
          </a:p>
          <a:p>
            <a:pPr marL="0" lvl="0" indent="0" algn="l" rtl="0">
              <a:lnSpc>
                <a:spcPct val="115000"/>
              </a:lnSpc>
              <a:spcBef>
                <a:spcPts val="1600"/>
              </a:spcBef>
              <a:spcAft>
                <a:spcPts val="0"/>
              </a:spcAft>
              <a:buSzPts val="1400"/>
              <a:buNone/>
            </a:pPr>
            <a:r>
              <a:rPr lang="en-GB" dirty="0" err="1"/>
              <a:t>Dr.</a:t>
            </a:r>
            <a:r>
              <a:rPr lang="en-GB" dirty="0"/>
              <a:t> </a:t>
            </a:r>
            <a:r>
              <a:rPr lang="en-GB" dirty="0" err="1"/>
              <a:t>Ashvini</a:t>
            </a:r>
            <a:r>
              <a:rPr lang="en-GB" dirty="0"/>
              <a:t> </a:t>
            </a:r>
            <a:r>
              <a:rPr lang="en-GB"/>
              <a:t>Chaturvedi  Professor,Nitk</a:t>
            </a:r>
            <a:endParaRPr dirty="0"/>
          </a:p>
          <a:p>
            <a:pPr marL="0" lvl="0" indent="0" algn="l" rtl="0">
              <a:lnSpc>
                <a:spcPct val="115000"/>
              </a:lnSpc>
              <a:spcBef>
                <a:spcPts val="1600"/>
              </a:spcBef>
              <a:spcAft>
                <a:spcPts val="0"/>
              </a:spcAft>
              <a:buSzPts val="1400"/>
              <a:buNone/>
            </a:pPr>
            <a:endParaRPr b="1" dirty="0"/>
          </a:p>
          <a:p>
            <a:pPr marL="0" lvl="0" indent="0" algn="l" rtl="0">
              <a:lnSpc>
                <a:spcPct val="115000"/>
              </a:lnSpc>
              <a:spcBef>
                <a:spcPts val="1600"/>
              </a:spcBef>
              <a:spcAft>
                <a:spcPts val="1600"/>
              </a:spcAft>
              <a:buSzPts val="14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a8e189bc46_0_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Urban area modelling:</a:t>
            </a:r>
            <a:endParaRPr sz="1800" b="1"/>
          </a:p>
        </p:txBody>
      </p:sp>
      <p:sp>
        <p:nvSpPr>
          <p:cNvPr id="119" name="Google Shape;119;g2a8e189bc46_0_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for urban scenario we took model of Rosalyn Urban neighborhood in Arlington, Virginia,USA, from wireless insite.it has area of 500mX500m</a:t>
            </a:r>
            <a:endParaRPr/>
          </a:p>
        </p:txBody>
      </p:sp>
      <p:pic>
        <p:nvPicPr>
          <p:cNvPr id="120" name="Google Shape;120;g2a8e189bc46_0_69"/>
          <p:cNvPicPr preferRelativeResize="0"/>
          <p:nvPr/>
        </p:nvPicPr>
        <p:blipFill>
          <a:blip r:embed="rId3">
            <a:alphaModFix/>
          </a:blip>
          <a:stretch>
            <a:fillRect/>
          </a:stretch>
        </p:blipFill>
        <p:spPr>
          <a:xfrm>
            <a:off x="3872050" y="1774300"/>
            <a:ext cx="4960250" cy="322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a8e189bc46_0_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Remote Area modelling:</a:t>
            </a:r>
            <a:endParaRPr sz="1800" b="1"/>
          </a:p>
        </p:txBody>
      </p:sp>
      <p:sp>
        <p:nvSpPr>
          <p:cNvPr id="126" name="Google Shape;126;g2a8e189bc46_0_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we’ve incorporated three distinct cities, each spanning an area of 500m by 500m, and strategically positioned them at varying elevations.</a:t>
            </a:r>
            <a:r>
              <a:rPr lang="en-GB"/>
              <a:t> </a:t>
            </a:r>
            <a:endParaRPr/>
          </a:p>
        </p:txBody>
      </p:sp>
      <p:pic>
        <p:nvPicPr>
          <p:cNvPr id="127" name="Google Shape;127;g2a8e189bc46_0_77"/>
          <p:cNvPicPr preferRelativeResize="0"/>
          <p:nvPr/>
        </p:nvPicPr>
        <p:blipFill>
          <a:blip r:embed="rId3">
            <a:alphaModFix/>
          </a:blip>
          <a:stretch>
            <a:fillRect/>
          </a:stretch>
        </p:blipFill>
        <p:spPr>
          <a:xfrm>
            <a:off x="311700" y="1906325"/>
            <a:ext cx="4693350" cy="1758200"/>
          </a:xfrm>
          <a:prstGeom prst="rect">
            <a:avLst/>
          </a:prstGeom>
          <a:noFill/>
          <a:ln>
            <a:noFill/>
          </a:ln>
        </p:spPr>
      </p:pic>
      <p:pic>
        <p:nvPicPr>
          <p:cNvPr id="128" name="Google Shape;128;g2a8e189bc46_0_77"/>
          <p:cNvPicPr preferRelativeResize="0"/>
          <p:nvPr/>
        </p:nvPicPr>
        <p:blipFill>
          <a:blip r:embed="rId4">
            <a:alphaModFix/>
          </a:blip>
          <a:stretch>
            <a:fillRect/>
          </a:stretch>
        </p:blipFill>
        <p:spPr>
          <a:xfrm>
            <a:off x="311700" y="3575200"/>
            <a:ext cx="4693350" cy="1568300"/>
          </a:xfrm>
          <a:prstGeom prst="rect">
            <a:avLst/>
          </a:prstGeom>
          <a:noFill/>
          <a:ln>
            <a:noFill/>
          </a:ln>
        </p:spPr>
      </p:pic>
      <p:pic>
        <p:nvPicPr>
          <p:cNvPr id="129" name="Google Shape;129;g2a8e189bc46_0_77"/>
          <p:cNvPicPr preferRelativeResize="0"/>
          <p:nvPr/>
        </p:nvPicPr>
        <p:blipFill>
          <a:blip r:embed="rId5">
            <a:alphaModFix/>
          </a:blip>
          <a:stretch>
            <a:fillRect/>
          </a:stretch>
        </p:blipFill>
        <p:spPr>
          <a:xfrm>
            <a:off x="5918700" y="1906325"/>
            <a:ext cx="2913600" cy="3024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a8e189bc46_0_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Material used</a:t>
            </a:r>
            <a:endParaRPr sz="1800" b="1"/>
          </a:p>
        </p:txBody>
      </p:sp>
      <p:sp>
        <p:nvSpPr>
          <p:cNvPr id="135" name="Google Shape;135;g2a8e189bc46_0_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t>Here are material list of indoor and urban area,In </a:t>
            </a:r>
            <a:endParaRPr sz="1200"/>
          </a:p>
          <a:p>
            <a:pPr marL="0" lvl="0" indent="0" algn="l" rtl="0">
              <a:spcBef>
                <a:spcPts val="1200"/>
              </a:spcBef>
              <a:spcAft>
                <a:spcPts val="0"/>
              </a:spcAft>
              <a:buNone/>
            </a:pPr>
            <a:r>
              <a:rPr lang="en-GB" sz="1200"/>
              <a:t>material properties each material has permittivity</a:t>
            </a:r>
            <a:endParaRPr sz="1200"/>
          </a:p>
          <a:p>
            <a:pPr marL="0" lvl="0" indent="0" algn="l" rtl="0">
              <a:spcBef>
                <a:spcPts val="1200"/>
              </a:spcBef>
              <a:spcAft>
                <a:spcPts val="1200"/>
              </a:spcAft>
              <a:buNone/>
            </a:pPr>
            <a:r>
              <a:rPr lang="en-GB" sz="1200"/>
              <a:t>Conductivity and thickness as it primary meatrics.</a:t>
            </a:r>
            <a:endParaRPr sz="1200"/>
          </a:p>
        </p:txBody>
      </p:sp>
      <p:pic>
        <p:nvPicPr>
          <p:cNvPr id="136" name="Google Shape;136;g2a8e189bc46_0_98"/>
          <p:cNvPicPr preferRelativeResize="0"/>
          <p:nvPr/>
        </p:nvPicPr>
        <p:blipFill>
          <a:blip r:embed="rId3">
            <a:alphaModFix/>
          </a:blip>
          <a:stretch>
            <a:fillRect/>
          </a:stretch>
        </p:blipFill>
        <p:spPr>
          <a:xfrm>
            <a:off x="311700" y="2887075"/>
            <a:ext cx="8520600" cy="1836000"/>
          </a:xfrm>
          <a:prstGeom prst="rect">
            <a:avLst/>
          </a:prstGeom>
          <a:noFill/>
          <a:ln>
            <a:noFill/>
          </a:ln>
        </p:spPr>
      </p:pic>
      <p:pic>
        <p:nvPicPr>
          <p:cNvPr id="137" name="Google Shape;137;g2a8e189bc46_0_98"/>
          <p:cNvPicPr preferRelativeResize="0"/>
          <p:nvPr/>
        </p:nvPicPr>
        <p:blipFill>
          <a:blip r:embed="rId4">
            <a:alphaModFix/>
          </a:blip>
          <a:stretch>
            <a:fillRect/>
          </a:stretch>
        </p:blipFill>
        <p:spPr>
          <a:xfrm>
            <a:off x="3805050" y="259275"/>
            <a:ext cx="4589925" cy="246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a8e189bc46_0_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Waveform:</a:t>
            </a:r>
            <a:endParaRPr sz="1800" b="1"/>
          </a:p>
        </p:txBody>
      </p:sp>
      <p:sp>
        <p:nvSpPr>
          <p:cNvPr id="143" name="Google Shape;143;g2a8e189bc46_0_87"/>
          <p:cNvSpPr txBox="1">
            <a:spLocks noGrp="1"/>
          </p:cNvSpPr>
          <p:nvPr>
            <p:ph type="body" idx="1"/>
          </p:nvPr>
        </p:nvSpPr>
        <p:spPr>
          <a:xfrm>
            <a:off x="311700" y="1145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Since we have selected 28Ghz frequency with 100Mhz bandwidth,as par option available in wireless insite we have selected sinusoidal wave for our simulation</a:t>
            </a:r>
            <a:endParaRPr sz="1200"/>
          </a:p>
        </p:txBody>
      </p:sp>
      <p:pic>
        <p:nvPicPr>
          <p:cNvPr id="144" name="Google Shape;144;g2a8e189bc46_0_87"/>
          <p:cNvPicPr preferRelativeResize="0"/>
          <p:nvPr/>
        </p:nvPicPr>
        <p:blipFill>
          <a:blip r:embed="rId3">
            <a:alphaModFix/>
          </a:blip>
          <a:stretch>
            <a:fillRect/>
          </a:stretch>
        </p:blipFill>
        <p:spPr>
          <a:xfrm>
            <a:off x="1981947" y="1904175"/>
            <a:ext cx="5088600" cy="292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a8e189bc46_0_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Antenna</a:t>
            </a:r>
            <a:endParaRPr sz="1800" b="1"/>
          </a:p>
        </p:txBody>
      </p:sp>
      <p:sp>
        <p:nvSpPr>
          <p:cNvPr id="150" name="Google Shape;150;g2a8e189bc46_0_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Since we are going to study channel characteristics we have used omnidirectional antenna for for better directional coverage</a:t>
            </a:r>
            <a:endParaRPr sz="1200"/>
          </a:p>
        </p:txBody>
      </p:sp>
      <p:pic>
        <p:nvPicPr>
          <p:cNvPr id="151" name="Google Shape;151;g2a8e189bc46_0_105"/>
          <p:cNvPicPr preferRelativeResize="0"/>
          <p:nvPr/>
        </p:nvPicPr>
        <p:blipFill>
          <a:blip r:embed="rId3">
            <a:alphaModFix/>
          </a:blip>
          <a:stretch>
            <a:fillRect/>
          </a:stretch>
        </p:blipFill>
        <p:spPr>
          <a:xfrm>
            <a:off x="1862725" y="1682000"/>
            <a:ext cx="5481124" cy="288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a8e189bc46_0_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TX and RX in indoor simulation</a:t>
            </a:r>
            <a:endParaRPr sz="1800" b="1"/>
          </a:p>
        </p:txBody>
      </p:sp>
      <p:sp>
        <p:nvSpPr>
          <p:cNvPr id="157" name="Google Shape;157;g2a8e189bc46_0_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t>here we can see 2632 receiver with 5m spacing in every floor and 3 transmitter in groud floor</a:t>
            </a:r>
            <a:endParaRPr sz="1200"/>
          </a:p>
          <a:p>
            <a:pPr marL="0" lvl="0" indent="0" algn="l" rtl="0">
              <a:spcBef>
                <a:spcPts val="1200"/>
              </a:spcBef>
              <a:spcAft>
                <a:spcPts val="1200"/>
              </a:spcAft>
              <a:buNone/>
            </a:pPr>
            <a:endParaRPr sz="1200"/>
          </a:p>
        </p:txBody>
      </p:sp>
      <p:pic>
        <p:nvPicPr>
          <p:cNvPr id="158" name="Google Shape;158;g2a8e189bc46_0_111"/>
          <p:cNvPicPr preferRelativeResize="0"/>
          <p:nvPr/>
        </p:nvPicPr>
        <p:blipFill>
          <a:blip r:embed="rId3">
            <a:alphaModFix/>
          </a:blip>
          <a:stretch>
            <a:fillRect/>
          </a:stretch>
        </p:blipFill>
        <p:spPr>
          <a:xfrm>
            <a:off x="945628" y="1401500"/>
            <a:ext cx="3411604" cy="2781974"/>
          </a:xfrm>
          <a:prstGeom prst="rect">
            <a:avLst/>
          </a:prstGeom>
          <a:noFill/>
          <a:ln>
            <a:noFill/>
          </a:ln>
        </p:spPr>
      </p:pic>
      <p:pic>
        <p:nvPicPr>
          <p:cNvPr id="159" name="Google Shape;159;g2a8e189bc46_0_111"/>
          <p:cNvPicPr preferRelativeResize="0"/>
          <p:nvPr/>
        </p:nvPicPr>
        <p:blipFill>
          <a:blip r:embed="rId4">
            <a:alphaModFix/>
          </a:blip>
          <a:stretch>
            <a:fillRect/>
          </a:stretch>
        </p:blipFill>
        <p:spPr>
          <a:xfrm>
            <a:off x="4572000" y="1507300"/>
            <a:ext cx="3626374" cy="2479975"/>
          </a:xfrm>
          <a:prstGeom prst="rect">
            <a:avLst/>
          </a:prstGeom>
          <a:noFill/>
          <a:ln>
            <a:noFill/>
          </a:ln>
        </p:spPr>
      </p:pic>
      <p:pic>
        <p:nvPicPr>
          <p:cNvPr id="160" name="Google Shape;160;g2a8e189bc46_0_111"/>
          <p:cNvPicPr preferRelativeResize="0"/>
          <p:nvPr/>
        </p:nvPicPr>
        <p:blipFill>
          <a:blip r:embed="rId5">
            <a:alphaModFix/>
          </a:blip>
          <a:stretch>
            <a:fillRect/>
          </a:stretch>
        </p:blipFill>
        <p:spPr>
          <a:xfrm>
            <a:off x="945625" y="3987275"/>
            <a:ext cx="7252750" cy="112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a8e189bc46_0_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TX and RX for urban simualtion:</a:t>
            </a:r>
            <a:endParaRPr sz="1800" b="1"/>
          </a:p>
        </p:txBody>
      </p:sp>
      <p:sp>
        <p:nvSpPr>
          <p:cNvPr id="166" name="Google Shape;166;g2a8e189bc46_0_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Here there are 2862 Rx with 10m spacing and 4tx</a:t>
            </a:r>
            <a:endParaRPr sz="1200"/>
          </a:p>
        </p:txBody>
      </p:sp>
      <p:pic>
        <p:nvPicPr>
          <p:cNvPr id="167" name="Google Shape;167;g2a8e189bc46_0_93"/>
          <p:cNvPicPr preferRelativeResize="0"/>
          <p:nvPr/>
        </p:nvPicPr>
        <p:blipFill>
          <a:blip r:embed="rId3">
            <a:alphaModFix/>
          </a:blip>
          <a:stretch>
            <a:fillRect/>
          </a:stretch>
        </p:blipFill>
        <p:spPr>
          <a:xfrm>
            <a:off x="371375" y="1548950"/>
            <a:ext cx="3566825" cy="3322507"/>
          </a:xfrm>
          <a:prstGeom prst="rect">
            <a:avLst/>
          </a:prstGeom>
          <a:noFill/>
          <a:ln>
            <a:noFill/>
          </a:ln>
        </p:spPr>
      </p:pic>
      <p:pic>
        <p:nvPicPr>
          <p:cNvPr id="168" name="Google Shape;168;g2a8e189bc46_0_93"/>
          <p:cNvPicPr preferRelativeResize="0"/>
          <p:nvPr/>
        </p:nvPicPr>
        <p:blipFill>
          <a:blip r:embed="rId4">
            <a:alphaModFix/>
          </a:blip>
          <a:stretch>
            <a:fillRect/>
          </a:stretch>
        </p:blipFill>
        <p:spPr>
          <a:xfrm>
            <a:off x="3938200" y="1152475"/>
            <a:ext cx="4943151" cy="9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a8e189bc46_0_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Tx and Rx for remote area simulation:</a:t>
            </a:r>
            <a:endParaRPr sz="1800" b="1"/>
          </a:p>
        </p:txBody>
      </p:sp>
      <p:sp>
        <p:nvSpPr>
          <p:cNvPr id="174" name="Google Shape;174;g2a8e189bc46_0_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5" name="Google Shape;175;g2a8e189bc46_0_122"/>
          <p:cNvPicPr preferRelativeResize="0"/>
          <p:nvPr/>
        </p:nvPicPr>
        <p:blipFill>
          <a:blip r:embed="rId3">
            <a:alphaModFix/>
          </a:blip>
          <a:stretch>
            <a:fillRect/>
          </a:stretch>
        </p:blipFill>
        <p:spPr>
          <a:xfrm>
            <a:off x="5865178" y="1017725"/>
            <a:ext cx="2967122" cy="3551151"/>
          </a:xfrm>
          <a:prstGeom prst="rect">
            <a:avLst/>
          </a:prstGeom>
          <a:noFill/>
          <a:ln>
            <a:noFill/>
          </a:ln>
        </p:spPr>
      </p:pic>
      <p:pic>
        <p:nvPicPr>
          <p:cNvPr id="176" name="Google Shape;176;g2a8e189bc46_0_122"/>
          <p:cNvPicPr preferRelativeResize="0"/>
          <p:nvPr/>
        </p:nvPicPr>
        <p:blipFill>
          <a:blip r:embed="rId4">
            <a:alphaModFix/>
          </a:blip>
          <a:stretch>
            <a:fillRect/>
          </a:stretch>
        </p:blipFill>
        <p:spPr>
          <a:xfrm>
            <a:off x="232300" y="2685477"/>
            <a:ext cx="5632874" cy="184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a8e189bc46_0_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Communication system:</a:t>
            </a:r>
            <a:endParaRPr sz="1800" b="1"/>
          </a:p>
        </p:txBody>
      </p:sp>
      <p:sp>
        <p:nvSpPr>
          <p:cNvPr id="182" name="Google Shape;182;g2a8e189bc46_0_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Communication system is feature or tool offered by wireless insite on which we can calculate throughput ,BER and interference and noise.</a:t>
            </a:r>
            <a:endParaRPr sz="1200"/>
          </a:p>
        </p:txBody>
      </p:sp>
      <p:pic>
        <p:nvPicPr>
          <p:cNvPr id="183" name="Google Shape;183;g2a8e189bc46_0_129"/>
          <p:cNvPicPr preferRelativeResize="0"/>
          <p:nvPr/>
        </p:nvPicPr>
        <p:blipFill>
          <a:blip r:embed="rId3">
            <a:alphaModFix/>
          </a:blip>
          <a:stretch>
            <a:fillRect/>
          </a:stretch>
        </p:blipFill>
        <p:spPr>
          <a:xfrm>
            <a:off x="1033475" y="1807900"/>
            <a:ext cx="3440600" cy="2936149"/>
          </a:xfrm>
          <a:prstGeom prst="rect">
            <a:avLst/>
          </a:prstGeom>
          <a:noFill/>
          <a:ln>
            <a:noFill/>
          </a:ln>
        </p:spPr>
      </p:pic>
      <p:pic>
        <p:nvPicPr>
          <p:cNvPr id="184" name="Google Shape;184;g2a8e189bc46_0_129"/>
          <p:cNvPicPr preferRelativeResize="0"/>
          <p:nvPr/>
        </p:nvPicPr>
        <p:blipFill>
          <a:blip r:embed="rId4">
            <a:alphaModFix/>
          </a:blip>
          <a:stretch>
            <a:fillRect/>
          </a:stretch>
        </p:blipFill>
        <p:spPr>
          <a:xfrm>
            <a:off x="5321825" y="1807900"/>
            <a:ext cx="3264533" cy="293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a8e189bc46_0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Study area:</a:t>
            </a:r>
            <a:endParaRPr sz="1800" b="1"/>
          </a:p>
        </p:txBody>
      </p:sp>
      <p:sp>
        <p:nvSpPr>
          <p:cNvPr id="190" name="Google Shape;190;g2a8e189bc46_0_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t>Study area is a feature in wireless insite which is used to conduct different section of model as group for simulation and it also keep track output which you request</a:t>
            </a:r>
            <a:endParaRPr sz="1200"/>
          </a:p>
          <a:p>
            <a:pPr marL="0" lvl="0" indent="0" algn="l" rtl="0">
              <a:spcBef>
                <a:spcPts val="1200"/>
              </a:spcBef>
              <a:spcAft>
                <a:spcPts val="1200"/>
              </a:spcAft>
              <a:buNone/>
            </a:pPr>
            <a:endParaRPr sz="1200"/>
          </a:p>
        </p:txBody>
      </p:sp>
      <p:pic>
        <p:nvPicPr>
          <p:cNvPr id="191" name="Google Shape;191;g2a8e189bc46_0_136"/>
          <p:cNvPicPr preferRelativeResize="0"/>
          <p:nvPr/>
        </p:nvPicPr>
        <p:blipFill>
          <a:blip r:embed="rId3">
            <a:alphaModFix/>
          </a:blip>
          <a:stretch>
            <a:fillRect/>
          </a:stretch>
        </p:blipFill>
        <p:spPr>
          <a:xfrm>
            <a:off x="3466547" y="1611700"/>
            <a:ext cx="2363075" cy="3349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688350"/>
            <a:ext cx="8520600" cy="41094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Roboto"/>
                <a:ea typeface="Roboto"/>
                <a:cs typeface="Roboto"/>
                <a:sym typeface="Roboto"/>
              </a:rPr>
              <a:t>Problem Statement and Motivation: </a:t>
            </a:r>
            <a:br>
              <a:rPr lang="en-GB" sz="1900" b="1">
                <a:latin typeface="Roboto"/>
                <a:ea typeface="Roboto"/>
                <a:cs typeface="Roboto"/>
                <a:sym typeface="Roboto"/>
              </a:rPr>
            </a:br>
            <a:br>
              <a:rPr lang="en-GB" sz="1900" b="1">
                <a:latin typeface="Roboto"/>
                <a:ea typeface="Roboto"/>
                <a:cs typeface="Roboto"/>
                <a:sym typeface="Roboto"/>
              </a:rPr>
            </a:br>
            <a:r>
              <a:rPr lang="en-GB" sz="1400" b="1">
                <a:latin typeface="Roboto"/>
                <a:ea typeface="Roboto"/>
                <a:cs typeface="Roboto"/>
                <a:sym typeface="Roboto"/>
              </a:rPr>
              <a:t>1.</a:t>
            </a:r>
            <a:r>
              <a:rPr lang="en-GB" sz="1400">
                <a:solidFill>
                  <a:srgbClr val="374151"/>
                </a:solidFill>
                <a:latin typeface="Roboto"/>
                <a:ea typeface="Roboto"/>
                <a:cs typeface="Roboto"/>
                <a:sym typeface="Roboto"/>
              </a:rPr>
              <a:t>The deployment of 28GHz millimeter-wave communication systems is a promising solution for achieving high data rates and low latency in future wireless networks.</a:t>
            </a:r>
            <a:br>
              <a:rPr lang="en-GB" sz="1400" i="0">
                <a:solidFill>
                  <a:srgbClr val="374151"/>
                </a:solidFill>
                <a:latin typeface="Roboto"/>
                <a:ea typeface="Roboto"/>
                <a:cs typeface="Roboto"/>
                <a:sym typeface="Roboto"/>
              </a:rPr>
            </a:br>
            <a:r>
              <a:rPr lang="en-GB" sz="1400" b="1" i="0">
                <a:solidFill>
                  <a:srgbClr val="374151"/>
                </a:solidFill>
                <a:latin typeface="Roboto"/>
                <a:ea typeface="Roboto"/>
                <a:cs typeface="Roboto"/>
                <a:sym typeface="Roboto"/>
              </a:rPr>
              <a:t>2. </a:t>
            </a:r>
            <a:r>
              <a:rPr lang="en-GB" sz="1400" i="0">
                <a:solidFill>
                  <a:srgbClr val="374151"/>
                </a:solidFill>
                <a:latin typeface="Roboto"/>
                <a:ea typeface="Roboto"/>
                <a:cs typeface="Roboto"/>
                <a:sym typeface="Roboto"/>
              </a:rPr>
              <a:t>The unique characteristics of mmWave frequencies, such as severe path loss and susceptibility to environmental factors, present significant challenges to effective channel estimation techniques.</a:t>
            </a:r>
            <a:br>
              <a:rPr lang="en-GB" sz="1400" b="1">
                <a:latin typeface="Roboto"/>
                <a:ea typeface="Roboto"/>
                <a:cs typeface="Roboto"/>
                <a:sym typeface="Roboto"/>
              </a:rPr>
            </a:br>
            <a:r>
              <a:rPr lang="en-GB" sz="1400" b="1">
                <a:latin typeface="Roboto"/>
                <a:ea typeface="Roboto"/>
                <a:cs typeface="Roboto"/>
                <a:sym typeface="Roboto"/>
              </a:rPr>
              <a:t>3.</a:t>
            </a:r>
            <a:r>
              <a:rPr lang="en-GB" sz="1400" i="0">
                <a:solidFill>
                  <a:srgbClr val="374151"/>
                </a:solidFill>
                <a:latin typeface="Roboto"/>
                <a:ea typeface="Roboto"/>
                <a:cs typeface="Roboto"/>
                <a:sym typeface="Roboto"/>
              </a:rPr>
              <a:t> </a:t>
            </a:r>
            <a:r>
              <a:rPr lang="en-GB" sz="1400">
                <a:solidFill>
                  <a:srgbClr val="374151"/>
                </a:solidFill>
                <a:latin typeface="Roboto"/>
                <a:ea typeface="Roboto"/>
                <a:cs typeface="Roboto"/>
                <a:sym typeface="Roboto"/>
              </a:rPr>
              <a:t>To ensure the successful implementation of 28GHz millimeter-wave technology, it is crucial to conduct a multi-environment characterization of the channels.</a:t>
            </a:r>
            <a:br>
              <a:rPr lang="en-GB" sz="1400" i="0">
                <a:solidFill>
                  <a:srgbClr val="374151"/>
                </a:solidFill>
                <a:latin typeface="Roboto"/>
                <a:ea typeface="Roboto"/>
                <a:cs typeface="Roboto"/>
                <a:sym typeface="Roboto"/>
              </a:rPr>
            </a:br>
            <a:r>
              <a:rPr lang="en-GB" sz="1400" b="1" i="0">
                <a:solidFill>
                  <a:srgbClr val="374151"/>
                </a:solidFill>
                <a:latin typeface="Roboto"/>
                <a:ea typeface="Roboto"/>
                <a:cs typeface="Roboto"/>
                <a:sym typeface="Roboto"/>
              </a:rPr>
              <a:t>4.</a:t>
            </a:r>
            <a:r>
              <a:rPr lang="en-GB" sz="1400">
                <a:solidFill>
                  <a:srgbClr val="374151"/>
                </a:solidFill>
                <a:latin typeface="Roboto"/>
                <a:ea typeface="Roboto"/>
                <a:cs typeface="Roboto"/>
                <a:sym typeface="Roboto"/>
              </a:rPr>
              <a:t>Our research will specifically focus on three distinct environments – indoor, urban, and remote areas – as the simulation model for investigating the channel characteristics of 28GHz millimeter-wave communication systems. The goal is to gain a comprehensive understanding of the unique challenges and dynamics presented by each of these scenarios in order to enhance the performance and reliability of the communication systems deployed in such diverse settings.</a:t>
            </a:r>
            <a:br>
              <a:rPr lang="en-GB" sz="1600" b="0" i="0">
                <a:solidFill>
                  <a:srgbClr val="374151"/>
                </a:solidFill>
                <a:latin typeface="Arial"/>
                <a:ea typeface="Arial"/>
                <a:cs typeface="Arial"/>
                <a:sym typeface="Arial"/>
              </a:rPr>
            </a:br>
            <a:endParaRPr sz="1600">
              <a:latin typeface="Arial"/>
              <a:ea typeface="Arial"/>
              <a:cs typeface="Arial"/>
              <a:sym typeface="Arial"/>
            </a:endParaRPr>
          </a:p>
        </p:txBody>
      </p:sp>
      <p:sp>
        <p:nvSpPr>
          <p:cNvPr id="62" name="Google Shape;62;p2"/>
          <p:cNvSpPr txBox="1">
            <a:spLocks noGrp="1"/>
          </p:cNvSpPr>
          <p:nvPr>
            <p:ph type="body" idx="1"/>
          </p:nvPr>
        </p:nvSpPr>
        <p:spPr>
          <a:xfrm>
            <a:off x="8455377" y="4868929"/>
            <a:ext cx="376921" cy="4571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en-GB">
                <a:solidFill>
                  <a:schemeClr val="dk1"/>
                </a:solidFill>
              </a:rPr>
              <a:t> </a:t>
            </a:r>
            <a:endParaRPr>
              <a:solidFill>
                <a:schemeClr val="dk1"/>
              </a:solidFill>
            </a:endParaRPr>
          </a:p>
          <a:p>
            <a:pPr marL="0" lvl="0" indent="0" algn="l" rtl="0">
              <a:lnSpc>
                <a:spcPct val="115000"/>
              </a:lnSpc>
              <a:spcBef>
                <a:spcPts val="1600"/>
              </a:spcBef>
              <a:spcAft>
                <a:spcPts val="0"/>
              </a:spcAft>
              <a:buSzPts val="1800"/>
              <a:buNone/>
            </a:pPr>
            <a:endParaRPr>
              <a:solidFill>
                <a:schemeClr val="dk1"/>
              </a:solidFill>
            </a:endParaRPr>
          </a:p>
          <a:p>
            <a:pPr marL="0" lvl="0" indent="0" algn="l" rtl="0">
              <a:lnSpc>
                <a:spcPct val="115000"/>
              </a:lnSpc>
              <a:spcBef>
                <a:spcPts val="1600"/>
              </a:spcBef>
              <a:spcAft>
                <a:spcPts val="0"/>
              </a:spcAft>
              <a:buSzPts val="1800"/>
              <a:buNone/>
            </a:pPr>
            <a:endParaRPr>
              <a:solidFill>
                <a:schemeClr val="dk1"/>
              </a:solidFill>
            </a:endParaRPr>
          </a:p>
          <a:p>
            <a:pPr marL="0" lvl="0" indent="0" algn="l" rtl="0">
              <a:lnSpc>
                <a:spcPct val="115000"/>
              </a:lnSpc>
              <a:spcBef>
                <a:spcPts val="1600"/>
              </a:spcBef>
              <a:spcAft>
                <a:spcPts val="0"/>
              </a:spcAft>
              <a:buSzPts val="1800"/>
              <a:buNone/>
            </a:pPr>
            <a:endParaRPr>
              <a:solidFill>
                <a:schemeClr val="dk1"/>
              </a:solidFill>
            </a:endParaRPr>
          </a:p>
          <a:p>
            <a:pPr marL="0" lvl="0" indent="0" algn="l" rtl="0">
              <a:lnSpc>
                <a:spcPct val="115000"/>
              </a:lnSpc>
              <a:spcBef>
                <a:spcPts val="1600"/>
              </a:spcBef>
              <a:spcAft>
                <a:spcPts val="0"/>
              </a:spcAft>
              <a:buSzPts val="1800"/>
              <a:buNone/>
            </a:pPr>
            <a:endParaRPr>
              <a:solidFill>
                <a:schemeClr val="dk1"/>
              </a:solidFill>
            </a:endParaRPr>
          </a:p>
          <a:p>
            <a:pPr marL="457200" lvl="0" indent="0" algn="l" rtl="0">
              <a:lnSpc>
                <a:spcPct val="115000"/>
              </a:lnSpc>
              <a:spcBef>
                <a:spcPts val="1600"/>
              </a:spcBef>
              <a:spcAft>
                <a:spcPts val="0"/>
              </a:spcAft>
              <a:buSzPts val="1800"/>
              <a:buNone/>
            </a:pPr>
            <a:r>
              <a:rPr lang="en-GB">
                <a:solidFill>
                  <a:schemeClr val="dk1"/>
                </a:solidFill>
              </a:rPr>
              <a:t> </a:t>
            </a:r>
            <a:endParaRPr>
              <a:solidFill>
                <a:schemeClr val="dk1"/>
              </a:solidFill>
            </a:endParaRPr>
          </a:p>
          <a:p>
            <a:pPr marL="0" lvl="0" indent="0" algn="l" rtl="0">
              <a:lnSpc>
                <a:spcPct val="115000"/>
              </a:lnSpc>
              <a:spcBef>
                <a:spcPts val="1600"/>
              </a:spcBef>
              <a:spcAft>
                <a:spcPts val="0"/>
              </a:spcAft>
              <a:buSzPts val="1800"/>
              <a:buNone/>
            </a:pPr>
            <a:endParaRPr sz="1500">
              <a:solidFill>
                <a:srgbClr val="677283"/>
              </a:solidFill>
              <a:highlight>
                <a:srgbClr val="FFFFFF"/>
              </a:highlight>
            </a:endParaRPr>
          </a:p>
          <a:p>
            <a:pPr marL="0" lvl="0" indent="0" algn="l" rtl="0">
              <a:lnSpc>
                <a:spcPct val="115000"/>
              </a:lnSpc>
              <a:spcBef>
                <a:spcPts val="1600"/>
              </a:spcBef>
              <a:spcAft>
                <a:spcPts val="0"/>
              </a:spcAft>
              <a:buSzPts val="1800"/>
              <a:buNone/>
            </a:pP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a8e189bc46_0_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Results:</a:t>
            </a:r>
            <a:endParaRPr sz="1800" b="1"/>
          </a:p>
        </p:txBody>
      </p:sp>
      <p:sp>
        <p:nvSpPr>
          <p:cNvPr id="197" name="Google Shape;197;g2a8e189bc46_0_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Below we are seeing Indoor simulation received power output ,below fig shows Tx combined received power heat map</a:t>
            </a:r>
            <a:endParaRPr sz="1200"/>
          </a:p>
        </p:txBody>
      </p:sp>
      <p:pic>
        <p:nvPicPr>
          <p:cNvPr id="198" name="Google Shape;198;g2a8e189bc46_0_142"/>
          <p:cNvPicPr preferRelativeResize="0"/>
          <p:nvPr/>
        </p:nvPicPr>
        <p:blipFill>
          <a:blip r:embed="rId3">
            <a:alphaModFix/>
          </a:blip>
          <a:stretch>
            <a:fillRect/>
          </a:stretch>
        </p:blipFill>
        <p:spPr>
          <a:xfrm>
            <a:off x="1918475" y="1884975"/>
            <a:ext cx="5307048" cy="298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g2a8e189bc46_0_153"/>
          <p:cNvPicPr preferRelativeResize="0"/>
          <p:nvPr/>
        </p:nvPicPr>
        <p:blipFill>
          <a:blip r:embed="rId3">
            <a:alphaModFix/>
          </a:blip>
          <a:stretch>
            <a:fillRect/>
          </a:stretch>
        </p:blipFill>
        <p:spPr>
          <a:xfrm>
            <a:off x="4526050" y="266275"/>
            <a:ext cx="4457074" cy="2508701"/>
          </a:xfrm>
          <a:prstGeom prst="rect">
            <a:avLst/>
          </a:prstGeom>
          <a:noFill/>
          <a:ln>
            <a:noFill/>
          </a:ln>
        </p:spPr>
      </p:pic>
      <p:pic>
        <p:nvPicPr>
          <p:cNvPr id="204" name="Google Shape;204;g2a8e189bc46_0_153"/>
          <p:cNvPicPr preferRelativeResize="0"/>
          <p:nvPr/>
        </p:nvPicPr>
        <p:blipFill>
          <a:blip r:embed="rId4">
            <a:alphaModFix/>
          </a:blip>
          <a:stretch>
            <a:fillRect/>
          </a:stretch>
        </p:blipFill>
        <p:spPr>
          <a:xfrm>
            <a:off x="253175" y="266275"/>
            <a:ext cx="3977601" cy="2508699"/>
          </a:xfrm>
          <a:prstGeom prst="rect">
            <a:avLst/>
          </a:prstGeom>
          <a:noFill/>
          <a:ln>
            <a:noFill/>
          </a:ln>
        </p:spPr>
      </p:pic>
      <p:pic>
        <p:nvPicPr>
          <p:cNvPr id="205" name="Google Shape;205;g2a8e189bc46_0_153"/>
          <p:cNvPicPr preferRelativeResize="0"/>
          <p:nvPr/>
        </p:nvPicPr>
        <p:blipFill>
          <a:blip r:embed="rId5">
            <a:alphaModFix/>
          </a:blip>
          <a:stretch>
            <a:fillRect/>
          </a:stretch>
        </p:blipFill>
        <p:spPr>
          <a:xfrm>
            <a:off x="4802600" y="2865275"/>
            <a:ext cx="4180525" cy="2278226"/>
          </a:xfrm>
          <a:prstGeom prst="rect">
            <a:avLst/>
          </a:prstGeom>
          <a:noFill/>
          <a:ln>
            <a:noFill/>
          </a:ln>
        </p:spPr>
      </p:pic>
      <p:sp>
        <p:nvSpPr>
          <p:cNvPr id="206" name="Google Shape;206;g2a8e189bc46_0_153"/>
          <p:cNvSpPr txBox="1"/>
          <p:nvPr/>
        </p:nvSpPr>
        <p:spPr>
          <a:xfrm>
            <a:off x="315325" y="3055275"/>
            <a:ext cx="39156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2"/>
                </a:solidFill>
              </a:rPr>
              <a:t>Here are indoor received power result for different tx in order of ,tx2,tes,tx1</a:t>
            </a:r>
            <a:endParaRPr sz="1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g2a8e189bc46_0_160" descr="emwave prorpagation" title="tx1opp">
            <a:hlinkClick r:id="rId3"/>
          </p:cNvPr>
          <p:cNvPicPr preferRelativeResize="0"/>
          <p:nvPr/>
        </p:nvPicPr>
        <p:blipFill>
          <a:blip r:embed="rId4">
            <a:alphaModFix/>
          </a:blip>
          <a:stretch>
            <a:fillRect/>
          </a:stretch>
        </p:blipFill>
        <p:spPr>
          <a:xfrm>
            <a:off x="462500" y="437325"/>
            <a:ext cx="7589100" cy="4268850"/>
          </a:xfrm>
          <a:prstGeom prst="rect">
            <a:avLst/>
          </a:prstGeom>
          <a:noFill/>
          <a:ln>
            <a:noFill/>
          </a:ln>
        </p:spPr>
      </p:pic>
      <p:sp>
        <p:nvSpPr>
          <p:cNvPr id="212" name="Google Shape;212;g2a8e189bc46_0_160"/>
          <p:cNvSpPr txBox="1"/>
          <p:nvPr/>
        </p:nvSpPr>
        <p:spPr>
          <a:xfrm>
            <a:off x="427450" y="98100"/>
            <a:ext cx="5487000" cy="3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rPr>
              <a:t>Propagation path in indoor:</a:t>
            </a:r>
            <a:endParaRPr sz="1800" b="1">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a8e189bc46_0_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Urban area received power results:</a:t>
            </a:r>
            <a:endParaRPr sz="1800" b="1"/>
          </a:p>
        </p:txBody>
      </p:sp>
      <p:sp>
        <p:nvSpPr>
          <p:cNvPr id="218" name="Google Shape;218;g2a8e189bc46_0_1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g2a8e189bc46_0_173"/>
          <p:cNvPicPr preferRelativeResize="0"/>
          <p:nvPr/>
        </p:nvPicPr>
        <p:blipFill>
          <a:blip r:embed="rId3">
            <a:alphaModFix/>
          </a:blip>
          <a:stretch>
            <a:fillRect/>
          </a:stretch>
        </p:blipFill>
        <p:spPr>
          <a:xfrm>
            <a:off x="4801673" y="445025"/>
            <a:ext cx="3831424" cy="3798051"/>
          </a:xfrm>
          <a:prstGeom prst="rect">
            <a:avLst/>
          </a:prstGeom>
          <a:noFill/>
          <a:ln>
            <a:noFill/>
          </a:ln>
        </p:spPr>
      </p:pic>
      <p:pic>
        <p:nvPicPr>
          <p:cNvPr id="220" name="Google Shape;220;g2a8e189bc46_0_173"/>
          <p:cNvPicPr preferRelativeResize="0"/>
          <p:nvPr/>
        </p:nvPicPr>
        <p:blipFill rotWithShape="1">
          <a:blip r:embed="rId4">
            <a:alphaModFix/>
          </a:blip>
          <a:srcRect l="120220" t="26730" r="-120220" b="-26730"/>
          <a:stretch/>
        </p:blipFill>
        <p:spPr>
          <a:xfrm>
            <a:off x="2168674" y="1958325"/>
            <a:ext cx="1853625" cy="2202024"/>
          </a:xfrm>
          <a:prstGeom prst="rect">
            <a:avLst/>
          </a:prstGeom>
          <a:noFill/>
          <a:ln>
            <a:noFill/>
          </a:ln>
        </p:spPr>
      </p:pic>
      <p:pic>
        <p:nvPicPr>
          <p:cNvPr id="221" name="Google Shape;221;g2a8e189bc46_0_173"/>
          <p:cNvPicPr preferRelativeResize="0"/>
          <p:nvPr/>
        </p:nvPicPr>
        <p:blipFill rotWithShape="1">
          <a:blip r:embed="rId5">
            <a:alphaModFix/>
          </a:blip>
          <a:srcRect l="-138653" t="-100000" r="146291" b="100000"/>
          <a:stretch/>
        </p:blipFill>
        <p:spPr>
          <a:xfrm>
            <a:off x="311701" y="1152475"/>
            <a:ext cx="1563775" cy="1793898"/>
          </a:xfrm>
          <a:prstGeom prst="rect">
            <a:avLst/>
          </a:prstGeom>
          <a:noFill/>
          <a:ln>
            <a:noFill/>
          </a:ln>
        </p:spPr>
      </p:pic>
      <p:pic>
        <p:nvPicPr>
          <p:cNvPr id="222" name="Google Shape;222;g2a8e189bc46_0_173"/>
          <p:cNvPicPr preferRelativeResize="0"/>
          <p:nvPr/>
        </p:nvPicPr>
        <p:blipFill rotWithShape="1">
          <a:blip r:embed="rId6">
            <a:alphaModFix/>
          </a:blip>
          <a:srcRect t="-100000" b="100000"/>
          <a:stretch/>
        </p:blipFill>
        <p:spPr>
          <a:xfrm>
            <a:off x="341426" y="1152475"/>
            <a:ext cx="1693024" cy="1793900"/>
          </a:xfrm>
          <a:prstGeom prst="rect">
            <a:avLst/>
          </a:prstGeom>
          <a:noFill/>
          <a:ln>
            <a:noFill/>
          </a:ln>
        </p:spPr>
      </p:pic>
      <p:pic>
        <p:nvPicPr>
          <p:cNvPr id="223" name="Google Shape;223;g2a8e189bc46_0_173"/>
          <p:cNvPicPr preferRelativeResize="0"/>
          <p:nvPr/>
        </p:nvPicPr>
        <p:blipFill>
          <a:blip r:embed="rId7">
            <a:alphaModFix/>
          </a:blip>
          <a:stretch>
            <a:fillRect/>
          </a:stretch>
        </p:blipFill>
        <p:spPr>
          <a:xfrm>
            <a:off x="2742724" y="1152475"/>
            <a:ext cx="1693025" cy="1793900"/>
          </a:xfrm>
          <a:prstGeom prst="rect">
            <a:avLst/>
          </a:prstGeom>
          <a:noFill/>
          <a:ln>
            <a:noFill/>
          </a:ln>
        </p:spPr>
      </p:pic>
      <p:pic>
        <p:nvPicPr>
          <p:cNvPr id="224" name="Google Shape;224;g2a8e189bc46_0_173"/>
          <p:cNvPicPr preferRelativeResize="0"/>
          <p:nvPr/>
        </p:nvPicPr>
        <p:blipFill>
          <a:blip r:embed="rId4">
            <a:alphaModFix/>
          </a:blip>
          <a:stretch>
            <a:fillRect/>
          </a:stretch>
        </p:blipFill>
        <p:spPr>
          <a:xfrm>
            <a:off x="475650" y="1152475"/>
            <a:ext cx="1736616" cy="1749950"/>
          </a:xfrm>
          <a:prstGeom prst="rect">
            <a:avLst/>
          </a:prstGeom>
          <a:noFill/>
          <a:ln>
            <a:noFill/>
          </a:ln>
        </p:spPr>
      </p:pic>
      <p:pic>
        <p:nvPicPr>
          <p:cNvPr id="225" name="Google Shape;225;g2a8e189bc46_0_173"/>
          <p:cNvPicPr preferRelativeResize="0"/>
          <p:nvPr/>
        </p:nvPicPr>
        <p:blipFill>
          <a:blip r:embed="rId5">
            <a:alphaModFix/>
          </a:blip>
          <a:stretch>
            <a:fillRect/>
          </a:stretch>
        </p:blipFill>
        <p:spPr>
          <a:xfrm>
            <a:off x="475650" y="2984500"/>
            <a:ext cx="1736625" cy="1689876"/>
          </a:xfrm>
          <a:prstGeom prst="rect">
            <a:avLst/>
          </a:prstGeom>
          <a:noFill/>
          <a:ln>
            <a:noFill/>
          </a:ln>
        </p:spPr>
      </p:pic>
      <p:pic>
        <p:nvPicPr>
          <p:cNvPr id="226" name="Google Shape;226;g2a8e189bc46_0_173"/>
          <p:cNvPicPr preferRelativeResize="0"/>
          <p:nvPr/>
        </p:nvPicPr>
        <p:blipFill>
          <a:blip r:embed="rId6">
            <a:alphaModFix/>
          </a:blip>
          <a:stretch>
            <a:fillRect/>
          </a:stretch>
        </p:blipFill>
        <p:spPr>
          <a:xfrm>
            <a:off x="2720925" y="3052450"/>
            <a:ext cx="1736626" cy="1689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a8e189bc46_0_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Throughput for urban area:</a:t>
            </a:r>
            <a:endParaRPr sz="1800" b="1"/>
          </a:p>
        </p:txBody>
      </p:sp>
      <p:sp>
        <p:nvSpPr>
          <p:cNvPr id="232" name="Google Shape;232;g2a8e189bc46_0_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Range 1mb/sec - 323mb/sec</a:t>
            </a:r>
            <a:endParaRPr/>
          </a:p>
        </p:txBody>
      </p:sp>
      <p:pic>
        <p:nvPicPr>
          <p:cNvPr id="233" name="Google Shape;233;g2a8e189bc46_0_190"/>
          <p:cNvPicPr preferRelativeResize="0"/>
          <p:nvPr/>
        </p:nvPicPr>
        <p:blipFill>
          <a:blip r:embed="rId3">
            <a:alphaModFix/>
          </a:blip>
          <a:stretch>
            <a:fillRect/>
          </a:stretch>
        </p:blipFill>
        <p:spPr>
          <a:xfrm>
            <a:off x="3708777" y="445025"/>
            <a:ext cx="4946969" cy="4492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a8e189bc46_0_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Propagation path in urban area:</a:t>
            </a:r>
            <a:endParaRPr sz="1800" b="1"/>
          </a:p>
        </p:txBody>
      </p:sp>
      <p:sp>
        <p:nvSpPr>
          <p:cNvPr id="239" name="Google Shape;239;g2a8e189bc46_0_1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t>For tx1</a:t>
            </a:r>
            <a:endParaRPr sz="1200"/>
          </a:p>
        </p:txBody>
      </p:sp>
      <p:pic>
        <p:nvPicPr>
          <p:cNvPr id="240" name="Google Shape;240;g2a8e189bc46_0_196"/>
          <p:cNvPicPr preferRelativeResize="0"/>
          <p:nvPr/>
        </p:nvPicPr>
        <p:blipFill>
          <a:blip r:embed="rId3">
            <a:alphaModFix/>
          </a:blip>
          <a:stretch>
            <a:fillRect/>
          </a:stretch>
        </p:blipFill>
        <p:spPr>
          <a:xfrm>
            <a:off x="1590400" y="974075"/>
            <a:ext cx="5963201" cy="368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a8e189bc46_0_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Combined Tx received power in outdoor area:</a:t>
            </a:r>
            <a:endParaRPr sz="1800" b="1"/>
          </a:p>
        </p:txBody>
      </p:sp>
      <p:sp>
        <p:nvSpPr>
          <p:cNvPr id="246" name="Google Shape;246;g2a8e189bc46_0_2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7" name="Google Shape;247;g2a8e189bc46_0_202"/>
          <p:cNvPicPr preferRelativeResize="0"/>
          <p:nvPr/>
        </p:nvPicPr>
        <p:blipFill>
          <a:blip r:embed="rId3">
            <a:alphaModFix/>
          </a:blip>
          <a:stretch>
            <a:fillRect/>
          </a:stretch>
        </p:blipFill>
        <p:spPr>
          <a:xfrm rot="-141927">
            <a:off x="1383501" y="1152475"/>
            <a:ext cx="5783722" cy="36892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a8fadc9a09_0_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Received power comparison with different height antenna:with 5m and 200m</a:t>
            </a:r>
            <a:endParaRPr sz="1800" b="1"/>
          </a:p>
        </p:txBody>
      </p:sp>
      <p:sp>
        <p:nvSpPr>
          <p:cNvPr id="253" name="Google Shape;253;g2a8fadc9a09_0_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4" name="Google Shape;254;g2a8fadc9a09_0_4"/>
          <p:cNvPicPr preferRelativeResize="0"/>
          <p:nvPr/>
        </p:nvPicPr>
        <p:blipFill>
          <a:blip r:embed="rId3">
            <a:alphaModFix/>
          </a:blip>
          <a:stretch>
            <a:fillRect/>
          </a:stretch>
        </p:blipFill>
        <p:spPr>
          <a:xfrm>
            <a:off x="311700" y="1152475"/>
            <a:ext cx="4260301" cy="3522432"/>
          </a:xfrm>
          <a:prstGeom prst="rect">
            <a:avLst/>
          </a:prstGeom>
          <a:noFill/>
          <a:ln>
            <a:noFill/>
          </a:ln>
        </p:spPr>
      </p:pic>
      <p:pic>
        <p:nvPicPr>
          <p:cNvPr id="255" name="Google Shape;255;g2a8fadc9a09_0_4"/>
          <p:cNvPicPr preferRelativeResize="0"/>
          <p:nvPr/>
        </p:nvPicPr>
        <p:blipFill>
          <a:blip r:embed="rId4">
            <a:alphaModFix/>
          </a:blip>
          <a:stretch>
            <a:fillRect/>
          </a:stretch>
        </p:blipFill>
        <p:spPr>
          <a:xfrm>
            <a:off x="4513675" y="1240650"/>
            <a:ext cx="4143346" cy="3434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a8fadc9a09_0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Throughput  for outdoor area:</a:t>
            </a:r>
            <a:endParaRPr sz="1800" b="1"/>
          </a:p>
        </p:txBody>
      </p:sp>
      <p:sp>
        <p:nvSpPr>
          <p:cNvPr id="261" name="Google Shape;261;g2a8fadc9a09_0_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2" name="Google Shape;262;g2a8fadc9a09_0_15"/>
          <p:cNvPicPr preferRelativeResize="0"/>
          <p:nvPr/>
        </p:nvPicPr>
        <p:blipFill>
          <a:blip r:embed="rId3">
            <a:alphaModFix/>
          </a:blip>
          <a:stretch>
            <a:fillRect/>
          </a:stretch>
        </p:blipFill>
        <p:spPr>
          <a:xfrm>
            <a:off x="1990026" y="1152475"/>
            <a:ext cx="5419375" cy="3470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a8fadc9a09_0_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Example channel impulse response output:power vs phase,time of arrival</a:t>
            </a:r>
            <a:endParaRPr sz="1800" b="1"/>
          </a:p>
        </p:txBody>
      </p:sp>
      <p:sp>
        <p:nvSpPr>
          <p:cNvPr id="268" name="Google Shape;268;g2a8fadc9a09_0_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9" name="Google Shape;269;g2a8fadc9a09_0_21"/>
          <p:cNvPicPr preferRelativeResize="0"/>
          <p:nvPr/>
        </p:nvPicPr>
        <p:blipFill>
          <a:blip r:embed="rId3">
            <a:alphaModFix/>
          </a:blip>
          <a:stretch>
            <a:fillRect/>
          </a:stretch>
        </p:blipFill>
        <p:spPr>
          <a:xfrm>
            <a:off x="211550" y="1273525"/>
            <a:ext cx="4137176" cy="2201301"/>
          </a:xfrm>
          <a:prstGeom prst="rect">
            <a:avLst/>
          </a:prstGeom>
          <a:noFill/>
          <a:ln>
            <a:noFill/>
          </a:ln>
        </p:spPr>
      </p:pic>
      <p:pic>
        <p:nvPicPr>
          <p:cNvPr id="270" name="Google Shape;270;g2a8fadc9a09_0_21"/>
          <p:cNvPicPr preferRelativeResize="0"/>
          <p:nvPr/>
        </p:nvPicPr>
        <p:blipFill>
          <a:blip r:embed="rId4">
            <a:alphaModFix/>
          </a:blip>
          <a:stretch>
            <a:fillRect/>
          </a:stretch>
        </p:blipFill>
        <p:spPr>
          <a:xfrm>
            <a:off x="4348726" y="2228126"/>
            <a:ext cx="4483577" cy="227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2a8e189bc46_0_21"/>
          <p:cNvSpPr txBox="1">
            <a:spLocks noGrp="1"/>
          </p:cNvSpPr>
          <p:nvPr>
            <p:ph type="title"/>
          </p:nvPr>
        </p:nvSpPr>
        <p:spPr>
          <a:xfrm>
            <a:off x="311700" y="452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Overview</a:t>
            </a:r>
            <a:endParaRPr sz="1800" b="1"/>
          </a:p>
        </p:txBody>
      </p:sp>
      <p:sp>
        <p:nvSpPr>
          <p:cNvPr id="68" name="Google Shape;68;g2a8e189bc46_0_21"/>
          <p:cNvSpPr txBox="1">
            <a:spLocks noGrp="1"/>
          </p:cNvSpPr>
          <p:nvPr>
            <p:ph type="body" idx="1"/>
          </p:nvPr>
        </p:nvSpPr>
        <p:spPr>
          <a:xfrm>
            <a:off x="26965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	</a:t>
            </a:r>
            <a:endParaRPr sz="1400"/>
          </a:p>
          <a:p>
            <a:pPr marL="457200" lvl="0" indent="-317500" algn="l" rtl="0">
              <a:spcBef>
                <a:spcPts val="1200"/>
              </a:spcBef>
              <a:spcAft>
                <a:spcPts val="0"/>
              </a:spcAft>
              <a:buClr>
                <a:srgbClr val="374151"/>
              </a:buClr>
              <a:buSzPts val="1400"/>
              <a:buFont typeface="Roboto"/>
              <a:buAutoNum type="arabicPeriod"/>
            </a:pPr>
            <a:r>
              <a:rPr lang="en-GB" sz="1400">
                <a:solidFill>
                  <a:srgbClr val="374151"/>
                </a:solidFill>
                <a:latin typeface="Roboto"/>
                <a:ea typeface="Roboto"/>
                <a:cs typeface="Roboto"/>
                <a:sym typeface="Roboto"/>
              </a:rPr>
              <a:t>In this presentation, we introduce mmWave technology and explore the simulation capabilities of Wireless InSite. </a:t>
            </a:r>
            <a:endParaRPr sz="1400">
              <a:solidFill>
                <a:srgbClr val="374151"/>
              </a:solidFill>
              <a:latin typeface="Roboto"/>
              <a:ea typeface="Roboto"/>
              <a:cs typeface="Roboto"/>
              <a:sym typeface="Roboto"/>
            </a:endParaRPr>
          </a:p>
          <a:p>
            <a:pPr marL="457200" lvl="0" indent="-317500" algn="l" rtl="0">
              <a:spcBef>
                <a:spcPts val="0"/>
              </a:spcBef>
              <a:spcAft>
                <a:spcPts val="0"/>
              </a:spcAft>
              <a:buClr>
                <a:srgbClr val="374151"/>
              </a:buClr>
              <a:buSzPts val="1400"/>
              <a:buFont typeface="Roboto"/>
              <a:buAutoNum type="arabicPeriod"/>
            </a:pPr>
            <a:r>
              <a:rPr lang="en-GB" sz="1400">
                <a:solidFill>
                  <a:srgbClr val="374151"/>
                </a:solidFill>
                <a:latin typeface="Roboto"/>
                <a:ea typeface="Roboto"/>
                <a:cs typeface="Roboto"/>
                <a:sym typeface="Roboto"/>
              </a:rPr>
              <a:t>We model indoor, urban, and remote scenarios to observe 28GHz mmWave channel characteristics, examining received power, throughput, and path results. </a:t>
            </a:r>
            <a:endParaRPr sz="1400">
              <a:solidFill>
                <a:srgbClr val="374151"/>
              </a:solidFill>
              <a:latin typeface="Roboto"/>
              <a:ea typeface="Roboto"/>
              <a:cs typeface="Roboto"/>
              <a:sym typeface="Roboto"/>
            </a:endParaRPr>
          </a:p>
          <a:p>
            <a:pPr marL="457200" lvl="0" indent="-317500" algn="l" rtl="0">
              <a:spcBef>
                <a:spcPts val="0"/>
              </a:spcBef>
              <a:spcAft>
                <a:spcPts val="0"/>
              </a:spcAft>
              <a:buClr>
                <a:srgbClr val="374151"/>
              </a:buClr>
              <a:buSzPts val="1400"/>
              <a:buFont typeface="Roboto"/>
              <a:buAutoNum type="arabicPeriod"/>
            </a:pPr>
            <a:r>
              <a:rPr lang="en-GB" sz="1400">
                <a:solidFill>
                  <a:srgbClr val="374151"/>
                </a:solidFill>
                <a:latin typeface="Roboto"/>
                <a:ea typeface="Roboto"/>
                <a:cs typeface="Roboto"/>
                <a:sym typeface="Roboto"/>
              </a:rPr>
              <a:t>Our discussion extends to future works, outlining our ongoing and upcoming research directions.</a:t>
            </a:r>
            <a:endParaRPr sz="1400">
              <a:solidFill>
                <a:srgbClr val="374151"/>
              </a:solidFill>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a8fadc9a09_0_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Throughput VS distance:</a:t>
            </a:r>
            <a:endParaRPr sz="1800" b="1"/>
          </a:p>
        </p:txBody>
      </p:sp>
      <p:sp>
        <p:nvSpPr>
          <p:cNvPr id="276" name="Google Shape;276;g2a8fadc9a09_0_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7" name="Google Shape;277;g2a8fadc9a09_0_28"/>
          <p:cNvPicPr preferRelativeResize="0"/>
          <p:nvPr/>
        </p:nvPicPr>
        <p:blipFill>
          <a:blip r:embed="rId3">
            <a:alphaModFix/>
          </a:blip>
          <a:stretch>
            <a:fillRect/>
          </a:stretch>
        </p:blipFill>
        <p:spPr>
          <a:xfrm>
            <a:off x="729350" y="1107550"/>
            <a:ext cx="7685299" cy="374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a8fadc9a09_0_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Received power through different material vs distance:</a:t>
            </a:r>
            <a:endParaRPr sz="1800" b="1"/>
          </a:p>
        </p:txBody>
      </p:sp>
      <p:sp>
        <p:nvSpPr>
          <p:cNvPr id="283" name="Google Shape;283;g2a8fadc9a09_0_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4" name="Google Shape;284;g2a8fadc9a09_0_35"/>
          <p:cNvPicPr preferRelativeResize="0"/>
          <p:nvPr/>
        </p:nvPicPr>
        <p:blipFill>
          <a:blip r:embed="rId3">
            <a:alphaModFix/>
          </a:blip>
          <a:stretch>
            <a:fillRect/>
          </a:stretch>
        </p:blipFill>
        <p:spPr>
          <a:xfrm>
            <a:off x="1290020" y="1152478"/>
            <a:ext cx="6563967" cy="341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a8fadc9a09_0_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latin typeface="Roboto"/>
                <a:ea typeface="Roboto"/>
                <a:cs typeface="Roboto"/>
                <a:sym typeface="Roboto"/>
              </a:rPr>
              <a:t>conclusion</a:t>
            </a:r>
            <a:r>
              <a:rPr lang="en-GB" sz="1800" b="1"/>
              <a:t>:</a:t>
            </a:r>
            <a:endParaRPr sz="1800" b="1"/>
          </a:p>
        </p:txBody>
      </p:sp>
      <p:sp>
        <p:nvSpPr>
          <p:cNvPr id="290" name="Google Shape;290;g2a8fadc9a09_0_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04800" algn="l" rtl="0">
              <a:lnSpc>
                <a:spcPct val="175000"/>
              </a:lnSpc>
              <a:spcBef>
                <a:spcPts val="0"/>
              </a:spcBef>
              <a:spcAft>
                <a:spcPts val="0"/>
              </a:spcAft>
              <a:buSzPts val="1200"/>
              <a:buFont typeface="Roboto"/>
              <a:buChar char="●"/>
            </a:pPr>
            <a:r>
              <a:rPr lang="en-GB" sz="1200">
                <a:solidFill>
                  <a:schemeClr val="dk1"/>
                </a:solidFill>
                <a:latin typeface="Roboto"/>
                <a:ea typeface="Roboto"/>
                <a:cs typeface="Roboto"/>
                <a:sym typeface="Roboto"/>
              </a:rPr>
              <a:t>In summary, our project extensively simulated three environmental models to evaluate their impact on communication networks, focusing on key metrics such as received power, propagation paths, and throughput. </a:t>
            </a:r>
            <a:endParaRPr sz="1200">
              <a:solidFill>
                <a:schemeClr val="dk1"/>
              </a:solidFill>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GB" sz="1200">
                <a:solidFill>
                  <a:schemeClr val="dk1"/>
                </a:solidFill>
                <a:latin typeface="Roboto"/>
                <a:ea typeface="Roboto"/>
                <a:cs typeface="Roboto"/>
                <a:sym typeface="Roboto"/>
              </a:rPr>
              <a:t>The investigation delved into diverse scenarios, including the influence of material obstacles and transmitter height in outdoor settings, coverage optimization in indoor scenarios, and the challenges posed by dense urban environments. </a:t>
            </a:r>
            <a:endParaRPr sz="1200">
              <a:solidFill>
                <a:schemeClr val="dk1"/>
              </a:solidFill>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GB" sz="1200">
                <a:solidFill>
                  <a:schemeClr val="dk1"/>
                </a:solidFill>
                <a:latin typeface="Roboto"/>
                <a:ea typeface="Roboto"/>
                <a:cs typeface="Roboto"/>
                <a:sym typeface="Roboto"/>
              </a:rPr>
              <a:t>The findings highlight the importance of transmitter placement and environmental factors in network performance. The comprehensive dataset obtained, comprising thousands of samples for each scenario, serves as a robust foundation for training and testing machine learning models, enhancing our analytical and predictive capabilities in the realm of communication scenarios.</a:t>
            </a:r>
            <a:endParaRPr sz="1200">
              <a:solidFill>
                <a:schemeClr val="dk1"/>
              </a:solidFill>
              <a:latin typeface="Roboto"/>
              <a:ea typeface="Roboto"/>
              <a:cs typeface="Roboto"/>
              <a:sym typeface="Roboto"/>
            </a:endParaRPr>
          </a:p>
          <a:p>
            <a:pPr marL="45720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a8fadc9a09_0_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latin typeface="Roboto"/>
                <a:ea typeface="Roboto"/>
                <a:cs typeface="Roboto"/>
                <a:sym typeface="Roboto"/>
              </a:rPr>
              <a:t>Future works:</a:t>
            </a:r>
            <a:endParaRPr sz="1800" b="1">
              <a:latin typeface="Roboto"/>
              <a:ea typeface="Roboto"/>
              <a:cs typeface="Roboto"/>
              <a:sym typeface="Roboto"/>
            </a:endParaRPr>
          </a:p>
        </p:txBody>
      </p:sp>
      <p:sp>
        <p:nvSpPr>
          <p:cNvPr id="296" name="Google Shape;296;g2a8fadc9a09_0_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CP-OFDM Model Development:</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Constructing a Cyclic Prefix Orthogonal Frequency Division Multiplexing (CP-OFDM) model in MATLAB.</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Utilizing an extensive dataset covering diverse scenarios for a detailed analysis of Bit Error Rate (BER) and throughput.</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Aim: Provide nuanced insights into communication system performance under varied conditions.</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Integration of Machine Learning Models:</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Actively exploring the integration of machine learning models into our ongoing efforts.</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Objective: Mitigate complexity in multi-environment scenarios, enhance computational efficiency, and improve channel estimation techniques.</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Leveraging machine learning algorithms to streamline analysis, reduce computational time, and optimize channel characteristic estimation.</a:t>
            </a:r>
            <a:endParaRPr sz="1200">
              <a:solidFill>
                <a:srgbClr val="374151"/>
              </a:solidFill>
              <a:latin typeface="Roboto"/>
              <a:ea typeface="Roboto"/>
              <a:cs typeface="Roboto"/>
              <a:sym typeface="Roboto"/>
            </a:endParaRPr>
          </a:p>
          <a:p>
            <a:pPr marL="914400" lvl="1"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Potential impact: Significantly improve overall efficiency of simulations and analyses in diverse environmental scenarios.</a:t>
            </a:r>
            <a:endParaRPr sz="1200">
              <a:solidFill>
                <a:srgbClr val="374151"/>
              </a:solidFill>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a8fadc9a09_0_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latin typeface="Roboto"/>
                <a:ea typeface="Roboto"/>
                <a:cs typeface="Roboto"/>
                <a:sym typeface="Roboto"/>
              </a:rPr>
              <a:t>Reference:</a:t>
            </a:r>
            <a:endParaRPr sz="1800" b="1">
              <a:latin typeface="Roboto"/>
              <a:ea typeface="Roboto"/>
              <a:cs typeface="Roboto"/>
              <a:sym typeface="Roboto"/>
            </a:endParaRPr>
          </a:p>
        </p:txBody>
      </p:sp>
      <p:sp>
        <p:nvSpPr>
          <p:cNvPr id="302" name="Google Shape;302;g2a8fadc9a09_0_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GB" sz="1200"/>
              <a:t> D. F. Carrera, C. Vargas-Rosales, N. M. Yungaicela-Naula and L. Azpilicueta, ”Comparative Study of Artificial Neural Network Based Channel Equalization Methods for mmWave Communications,” in IEEE Access, vol. 9, pp. 41678-41687, 2021, doi: 10.1109/ACCESS.2021.3065337. </a:t>
            </a:r>
            <a:endParaRPr sz="1200"/>
          </a:p>
          <a:p>
            <a:pPr marL="457200" lvl="0" indent="-304800" algn="l" rtl="0">
              <a:spcBef>
                <a:spcPts val="0"/>
              </a:spcBef>
              <a:spcAft>
                <a:spcPts val="0"/>
              </a:spcAft>
              <a:buSzPts val="1200"/>
              <a:buChar char="●"/>
            </a:pPr>
            <a:r>
              <a:rPr lang="en-GB" sz="1200"/>
              <a:t> L. Azpilicueta, P. Lopez-Iturri, J. Zu˜niga-Mejia, M. Celaya-Echarri, F. A. Rodr´ıguez-Corbo, C. Vargas-Rosales, et al., ”Fifth-generation (5G) mmwave spatial channel characterization for urban environments’ system analysis”, Sensors, vol. 20, no. 18, pp. 5360, 2020. </a:t>
            </a:r>
            <a:endParaRPr sz="1200"/>
          </a:p>
          <a:p>
            <a:pPr marL="457200" lvl="0" indent="-304800" algn="l" rtl="0">
              <a:spcBef>
                <a:spcPts val="0"/>
              </a:spcBef>
              <a:spcAft>
                <a:spcPts val="0"/>
              </a:spcAft>
              <a:buSzPts val="1200"/>
              <a:buChar char="●"/>
            </a:pPr>
            <a:r>
              <a:rPr lang="en-GB" sz="1200"/>
              <a:t> https://www.remcom.com/video-center/category/Wireless+InSite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a8e189bc46_0_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solidFill>
                  <a:srgbClr val="374151"/>
                </a:solidFill>
                <a:latin typeface="Roboto"/>
                <a:ea typeface="Roboto"/>
                <a:cs typeface="Roboto"/>
                <a:sym typeface="Roboto"/>
              </a:rPr>
              <a:t>Exploring the Dynamic World of 28GHz Millimeter-Wave Channels</a:t>
            </a:r>
            <a:endParaRPr sz="3200"/>
          </a:p>
        </p:txBody>
      </p:sp>
      <p:sp>
        <p:nvSpPr>
          <p:cNvPr id="74" name="Google Shape;74;g2a8e189bc46_0_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endParaRPr sz="1200"/>
          </a:p>
          <a:p>
            <a:pPr marL="0" lvl="0" indent="0" algn="l" rtl="0">
              <a:spcBef>
                <a:spcPts val="1200"/>
              </a:spcBef>
              <a:spcAft>
                <a:spcPts val="0"/>
              </a:spcAft>
              <a:buClr>
                <a:schemeClr val="dk1"/>
              </a:buClr>
              <a:buSzPts val="1100"/>
              <a:buFont typeface="Arial"/>
              <a:buNone/>
            </a:pPr>
            <a:r>
              <a:rPr lang="en-GB" sz="1200">
                <a:solidFill>
                  <a:srgbClr val="374151"/>
                </a:solidFill>
                <a:latin typeface="Roboto"/>
                <a:ea typeface="Roboto"/>
                <a:cs typeface="Roboto"/>
                <a:sym typeface="Roboto"/>
              </a:rPr>
              <a:t>Millimeter-wave (mmWave) refers to the band of electromagnetic spectrum with wavelengths ranging from 1 millimeter to 10 millimeters, corresponding to frequencies between 30 gigahertz (GHz) and 300 GHz. In the context of wireless communication, the mmWave spectrum is particularly significant for its potential to support high data rates, low latency, and massive device connectivity. It plays a crucial role in the development and deployment of advanced wireless communication technologies, including 5G and beyond.</a:t>
            </a:r>
            <a:endParaRPr sz="1200">
              <a:solidFill>
                <a:srgbClr val="374151"/>
              </a:solidFill>
              <a:latin typeface="Roboto"/>
              <a:ea typeface="Roboto"/>
              <a:cs typeface="Roboto"/>
              <a:sym typeface="Roboto"/>
            </a:endParaRPr>
          </a:p>
          <a:p>
            <a:pPr marL="0" lvl="0" indent="0" algn="l" rtl="0">
              <a:spcBef>
                <a:spcPts val="1500"/>
              </a:spcBef>
              <a:spcAft>
                <a:spcPts val="0"/>
              </a:spcAft>
              <a:buNone/>
            </a:pPr>
            <a:r>
              <a:rPr lang="en-GB" sz="1200">
                <a:solidFill>
                  <a:schemeClr val="dk1"/>
                </a:solidFill>
              </a:rPr>
              <a:t>Key features:</a:t>
            </a:r>
            <a:endParaRPr sz="1200">
              <a:solidFill>
                <a:schemeClr val="dk1"/>
              </a:solidFill>
            </a:endParaRPr>
          </a:p>
          <a:p>
            <a:pPr marL="457200" lvl="0" indent="-304800" algn="l" rtl="0">
              <a:spcBef>
                <a:spcPts val="1200"/>
              </a:spcBef>
              <a:spcAft>
                <a:spcPts val="0"/>
              </a:spcAft>
              <a:buClr>
                <a:schemeClr val="dk1"/>
              </a:buClr>
              <a:buSzPts val="1200"/>
              <a:buAutoNum type="arabicPeriod"/>
            </a:pPr>
            <a:r>
              <a:rPr lang="en-GB" sz="1200">
                <a:solidFill>
                  <a:schemeClr val="dk1"/>
                </a:solidFill>
              </a:rPr>
              <a:t>High frequency and short wavelength</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GB" sz="1200">
                <a:solidFill>
                  <a:schemeClr val="dk1"/>
                </a:solidFill>
              </a:rPr>
              <a:t>High data rates</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GB" sz="1200">
                <a:solidFill>
                  <a:srgbClr val="374151"/>
                </a:solidFill>
                <a:latin typeface="Roboto"/>
                <a:ea typeface="Roboto"/>
                <a:cs typeface="Roboto"/>
                <a:sym typeface="Roboto"/>
              </a:rPr>
              <a:t>susceptible to higher path loss and are more easily absorbed by atmospheric gases and rain</a:t>
            </a:r>
            <a:endParaRPr sz="1200">
              <a:solidFill>
                <a:schemeClr val="dk1"/>
              </a:solidFill>
            </a:endParaRPr>
          </a:p>
          <a:p>
            <a:pPr marL="0" lvl="0" indent="0" algn="l" rtl="0">
              <a:spcBef>
                <a:spcPts val="1200"/>
              </a:spcBef>
              <a:spcAft>
                <a:spcPts val="0"/>
              </a:spcAft>
              <a:buNone/>
            </a:pPr>
            <a:r>
              <a:rPr lang="en-GB" sz="1200">
                <a:solidFill>
                  <a:schemeClr val="dk1"/>
                </a:solidFill>
                <a:latin typeface="Roboto"/>
                <a:ea typeface="Roboto"/>
                <a:cs typeface="Roboto"/>
                <a:sym typeface="Roboto"/>
              </a:rPr>
              <a:t>Benefits and Applications:</a:t>
            </a:r>
            <a:endParaRPr sz="1200">
              <a:solidFill>
                <a:schemeClr val="dk1"/>
              </a:solidFill>
              <a:latin typeface="Roboto"/>
              <a:ea typeface="Roboto"/>
              <a:cs typeface="Roboto"/>
              <a:sym typeface="Roboto"/>
            </a:endParaRPr>
          </a:p>
          <a:p>
            <a:pPr marL="457200" lvl="0" indent="-304800" algn="l" rtl="0">
              <a:spcBef>
                <a:spcPts val="1200"/>
              </a:spcBef>
              <a:spcAft>
                <a:spcPts val="0"/>
              </a:spcAft>
              <a:buClr>
                <a:schemeClr val="dk1"/>
              </a:buClr>
              <a:buSzPts val="1200"/>
              <a:buFont typeface="Roboto"/>
              <a:buAutoNum type="arabicPeriod"/>
            </a:pPr>
            <a:r>
              <a:rPr lang="en-GB" sz="1200">
                <a:solidFill>
                  <a:schemeClr val="dk1"/>
                </a:solidFill>
                <a:latin typeface="Roboto"/>
                <a:ea typeface="Roboto"/>
                <a:cs typeface="Roboto"/>
                <a:sym typeface="Roboto"/>
              </a:rPr>
              <a:t>Enhanced Capacity</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GB" sz="1200">
                <a:solidFill>
                  <a:schemeClr val="dk1"/>
                </a:solidFill>
                <a:latin typeface="Roboto"/>
                <a:ea typeface="Roboto"/>
                <a:cs typeface="Roboto"/>
                <a:sym typeface="Roboto"/>
              </a:rPr>
              <a:t>High-Speed Internet Access</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AutoNum type="arabicPeriod"/>
            </a:pPr>
            <a:r>
              <a:rPr lang="en-GB" sz="1200">
                <a:solidFill>
                  <a:schemeClr val="dk1"/>
                </a:solidFill>
                <a:latin typeface="Roboto"/>
                <a:ea typeface="Roboto"/>
                <a:cs typeface="Roboto"/>
                <a:sym typeface="Roboto"/>
              </a:rPr>
              <a:t>5G Networks</a:t>
            </a:r>
            <a:endParaRPr sz="12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a8e189bc46_0_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latin typeface="Roboto"/>
                <a:ea typeface="Roboto"/>
                <a:cs typeface="Roboto"/>
                <a:sym typeface="Roboto"/>
              </a:rPr>
              <a:t>Standards Shaping mmWave Communication:</a:t>
            </a:r>
            <a:endParaRPr sz="1800" b="1"/>
          </a:p>
        </p:txBody>
      </p:sp>
      <p:sp>
        <p:nvSpPr>
          <p:cNvPr id="80" name="Google Shape;80;g2a8e189bc46_0_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200" b="1">
                <a:solidFill>
                  <a:schemeClr val="dk1"/>
                </a:solidFill>
                <a:latin typeface="Roboto"/>
                <a:ea typeface="Roboto"/>
                <a:cs typeface="Roboto"/>
                <a:sym typeface="Roboto"/>
              </a:rPr>
              <a:t>5G NR (New Radio)</a:t>
            </a:r>
            <a:r>
              <a:rPr lang="en-GB"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457200" lvl="0" indent="-304800" algn="l" rtl="0">
              <a:spcBef>
                <a:spcPts val="150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Developed by 3GPP</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Defines air interface, modulation schemes, and protocols for mmWave communication</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Includes frequency bands around 28 GHz and 39 GHz</a:t>
            </a:r>
            <a:endParaRPr sz="1200">
              <a:solidFill>
                <a:srgbClr val="374151"/>
              </a:solidFill>
              <a:latin typeface="Roboto"/>
              <a:ea typeface="Roboto"/>
              <a:cs typeface="Roboto"/>
              <a:sym typeface="Roboto"/>
            </a:endParaRPr>
          </a:p>
          <a:p>
            <a:pPr marL="0" lvl="0" indent="0" algn="l" rtl="0">
              <a:spcBef>
                <a:spcPts val="1500"/>
              </a:spcBef>
              <a:spcAft>
                <a:spcPts val="0"/>
              </a:spcAft>
              <a:buNone/>
            </a:pPr>
            <a:r>
              <a:rPr lang="en-GB" sz="1200" b="1">
                <a:solidFill>
                  <a:srgbClr val="374151"/>
                </a:solidFill>
                <a:latin typeface="Roboto"/>
                <a:ea typeface="Roboto"/>
                <a:cs typeface="Roboto"/>
                <a:sym typeface="Roboto"/>
              </a:rPr>
              <a:t>IEEE 802.11ad/ay (WiGig):</a:t>
            </a:r>
            <a:endParaRPr sz="1200" b="1">
              <a:solidFill>
                <a:srgbClr val="374151"/>
              </a:solidFill>
              <a:latin typeface="Roboto"/>
              <a:ea typeface="Roboto"/>
              <a:cs typeface="Roboto"/>
              <a:sym typeface="Roboto"/>
            </a:endParaRPr>
          </a:p>
          <a:p>
            <a:pPr marL="457200" lvl="0" indent="-304800" algn="l" rtl="0">
              <a:spcBef>
                <a:spcPts val="150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Developed by IEEE</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Encompasses 802.11ad and 802.11ay standards</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Focuses on 60 GHz band for high-speed, short-range communication</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Used in applications like wireless networking, virtual reality, and augmented reality</a:t>
            </a:r>
            <a:endParaRPr sz="1200">
              <a:solidFill>
                <a:srgbClr val="374151"/>
              </a:solidFill>
              <a:latin typeface="Roboto"/>
              <a:ea typeface="Roboto"/>
              <a:cs typeface="Roboto"/>
              <a:sym typeface="Roboto"/>
            </a:endParaRPr>
          </a:p>
          <a:p>
            <a:pPr marL="457200" lvl="0" indent="0" algn="l" rtl="0">
              <a:spcBef>
                <a:spcPts val="1500"/>
              </a:spcBef>
              <a:spcAft>
                <a:spcPts val="0"/>
              </a:spcAft>
              <a:buNone/>
            </a:pPr>
            <a:endParaRPr sz="1200">
              <a:solidFill>
                <a:srgbClr val="374151"/>
              </a:solidFill>
              <a:latin typeface="Roboto"/>
              <a:ea typeface="Roboto"/>
              <a:cs typeface="Roboto"/>
              <a:sym typeface="Roboto"/>
            </a:endParaRPr>
          </a:p>
          <a:p>
            <a:pPr marL="0" lvl="0" indent="0" algn="l" rtl="0">
              <a:spcBef>
                <a:spcPts val="1500"/>
              </a:spcBef>
              <a:spcAft>
                <a:spcPts val="0"/>
              </a:spcAft>
              <a:buNone/>
            </a:pPr>
            <a:endParaRPr sz="1200">
              <a:solidFill>
                <a:srgbClr val="374151"/>
              </a:solidFill>
              <a:latin typeface="Roboto"/>
              <a:ea typeface="Roboto"/>
              <a:cs typeface="Roboto"/>
              <a:sym typeface="Roboto"/>
            </a:endParaRPr>
          </a:p>
          <a:p>
            <a:pPr marL="457200" lvl="0" indent="0" algn="l" rtl="0">
              <a:spcBef>
                <a:spcPts val="1500"/>
              </a:spcBef>
              <a:spcAft>
                <a:spcPts val="1200"/>
              </a:spcAft>
              <a:buNone/>
            </a:pPr>
            <a:endParaRPr sz="12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2a8e189bc46_0_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500"/>
              </a:spcAft>
              <a:buClr>
                <a:schemeClr val="dk1"/>
              </a:buClr>
              <a:buSzPts val="1100"/>
              <a:buFont typeface="Arial"/>
              <a:buNone/>
            </a:pPr>
            <a:r>
              <a:rPr lang="en-GB" sz="1800" b="1">
                <a:solidFill>
                  <a:srgbClr val="374151"/>
                </a:solidFill>
                <a:latin typeface="Roboto"/>
                <a:ea typeface="Roboto"/>
                <a:cs typeface="Roboto"/>
                <a:sym typeface="Roboto"/>
              </a:rPr>
              <a:t>Wireless InSite Simulation Capability:</a:t>
            </a:r>
            <a:endParaRPr sz="1800" b="1"/>
          </a:p>
        </p:txBody>
      </p:sp>
      <p:sp>
        <p:nvSpPr>
          <p:cNvPr id="86" name="Google Shape;86;g2a8e189bc46_0_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457200" lvl="0" indent="-304800" algn="l" rtl="0">
              <a:spcBef>
                <a:spcPts val="150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Wireless InSite offers advanced simulation capabilities for radio wave propagation in complex environments.</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This tool enables accurate modeling of electromagnetic wave behavior, including diffraction, reflection, and scattering. </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Its simulation prowess extends to various scenarios such as indoor, urban, and remote environments, allowing for the study of channel characteristics at different frequencies, including mmWave. </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Wireless InSite's power lies in its ability to provide realistic insights into signal propagation, aiding in the optimization of wireless communication systems for enhanced performance and reliability.</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Overall it is a great tool for  simulate the channel model for complex environments .</a:t>
            </a:r>
            <a:endParaRPr sz="1200">
              <a:solidFill>
                <a:srgbClr val="37415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2a8e189bc46_0_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Uses of wireless insite:</a:t>
            </a:r>
            <a:endParaRPr sz="1800" b="1"/>
          </a:p>
        </p:txBody>
      </p:sp>
      <p:sp>
        <p:nvSpPr>
          <p:cNvPr id="92" name="Google Shape;92;g2a8e189bc46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Network Optimization</a:t>
            </a:r>
            <a:endParaRPr/>
          </a:p>
          <a:p>
            <a:pPr marL="457200" lvl="0" indent="-342900" algn="l" rtl="0">
              <a:spcBef>
                <a:spcPts val="0"/>
              </a:spcBef>
              <a:spcAft>
                <a:spcPts val="0"/>
              </a:spcAft>
              <a:buSzPts val="1800"/>
              <a:buChar char="●"/>
            </a:pPr>
            <a:r>
              <a:rPr lang="en-GB"/>
              <a:t>Wireless Network Planning</a:t>
            </a:r>
            <a:endParaRPr/>
          </a:p>
          <a:p>
            <a:pPr marL="457200" lvl="0" indent="-342900" algn="l" rtl="0">
              <a:spcBef>
                <a:spcPts val="0"/>
              </a:spcBef>
              <a:spcAft>
                <a:spcPts val="0"/>
              </a:spcAft>
              <a:buSzPts val="1800"/>
              <a:buChar char="●"/>
            </a:pPr>
            <a:r>
              <a:rPr lang="en-GB"/>
              <a:t>Cost Savings</a:t>
            </a:r>
            <a:endParaRPr/>
          </a:p>
          <a:p>
            <a:pPr marL="457200" lvl="0" indent="-342900" algn="l" rtl="0">
              <a:spcBef>
                <a:spcPts val="0"/>
              </a:spcBef>
              <a:spcAft>
                <a:spcPts val="0"/>
              </a:spcAft>
              <a:buSzPts val="1800"/>
              <a:buChar char="●"/>
            </a:pPr>
            <a:r>
              <a:rPr lang="en-GB"/>
              <a:t>Efficient Resource Allocation</a:t>
            </a:r>
            <a:endParaRPr/>
          </a:p>
          <a:p>
            <a:pPr marL="457200" lvl="0" indent="-342900" algn="l" rtl="0">
              <a:spcBef>
                <a:spcPts val="0"/>
              </a:spcBef>
              <a:spcAft>
                <a:spcPts val="0"/>
              </a:spcAft>
              <a:buSzPts val="1800"/>
              <a:buChar char="●"/>
            </a:pPr>
            <a:r>
              <a:rPr lang="en-GB"/>
              <a:t>Research and Development</a:t>
            </a:r>
            <a:endParaRPr/>
          </a:p>
          <a:p>
            <a:pPr marL="457200" lvl="0" indent="-342900" algn="l" rtl="0">
              <a:spcBef>
                <a:spcPts val="0"/>
              </a:spcBef>
              <a:spcAft>
                <a:spcPts val="0"/>
              </a:spcAft>
              <a:buSzPts val="1800"/>
              <a:buChar char="●"/>
            </a:pPr>
            <a:r>
              <a:rPr lang="en-GB"/>
              <a:t>Realistic Simulations</a:t>
            </a:r>
            <a:endParaRPr/>
          </a:p>
          <a:p>
            <a:pPr marL="457200" lvl="0" indent="-342900" algn="l" rtl="0">
              <a:spcBef>
                <a:spcPts val="0"/>
              </a:spcBef>
              <a:spcAft>
                <a:spcPts val="0"/>
              </a:spcAft>
              <a:buSzPts val="1800"/>
              <a:buChar char="●"/>
            </a:pPr>
            <a:r>
              <a:rPr lang="en-GB"/>
              <a:t>Wireless Network Planning</a:t>
            </a:r>
            <a:endParaRPr/>
          </a:p>
          <a:p>
            <a:pPr marL="457200" lvl="0" indent="-342900" algn="l" rtl="0">
              <a:spcBef>
                <a:spcPts val="0"/>
              </a:spcBef>
              <a:spcAft>
                <a:spcPts val="0"/>
              </a:spcAft>
              <a:buSzPts val="1800"/>
              <a:buChar char="●"/>
            </a:pPr>
            <a:r>
              <a:rPr lang="en-GB"/>
              <a:t>IoT Connectivity</a:t>
            </a:r>
            <a:endParaRPr/>
          </a:p>
          <a:p>
            <a:pPr marL="457200" lvl="0" indent="-342900" algn="l" rtl="0">
              <a:spcBef>
                <a:spcPts val="0"/>
              </a:spcBef>
              <a:spcAft>
                <a:spcPts val="0"/>
              </a:spcAft>
              <a:buSzPts val="1800"/>
              <a:buChar char="●"/>
            </a:pPr>
            <a:r>
              <a:rPr lang="en-GB"/>
              <a:t>5G Network Deployment</a:t>
            </a:r>
            <a:endParaRPr/>
          </a:p>
          <a:p>
            <a:pPr marL="457200" lvl="0" indent="-342900" algn="l" rtl="0">
              <a:spcBef>
                <a:spcPts val="0"/>
              </a:spcBef>
              <a:spcAft>
                <a:spcPts val="0"/>
              </a:spcAft>
              <a:buSzPts val="1800"/>
              <a:buChar char="●"/>
            </a:pPr>
            <a:r>
              <a:rPr lang="en-GB"/>
              <a:t>Environmental Impact Assessment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a8e189bc46_0_51"/>
          <p:cNvSpPr txBox="1">
            <a:spLocks noGrp="1"/>
          </p:cNvSpPr>
          <p:nvPr>
            <p:ph type="title"/>
          </p:nvPr>
        </p:nvSpPr>
        <p:spPr>
          <a:xfrm>
            <a:off x="311700" y="438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Simulation:</a:t>
            </a:r>
            <a:endParaRPr sz="1800" b="1"/>
          </a:p>
        </p:txBody>
      </p:sp>
      <p:sp>
        <p:nvSpPr>
          <p:cNvPr id="98" name="Google Shape;98;g2a8e189bc46_0_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t>For indoor simulation we have taken nitk elibrary as our model which has 30mx30m area and 3m height each floor,it consists of 4 floor below are the floor plan for then:</a:t>
            </a:r>
            <a:endParaRPr sz="1200"/>
          </a:p>
          <a:p>
            <a:pPr marL="0" lvl="0" indent="0" algn="l" rtl="0">
              <a:spcBef>
                <a:spcPts val="1200"/>
              </a:spcBef>
              <a:spcAft>
                <a:spcPts val="1200"/>
              </a:spcAft>
              <a:buNone/>
            </a:pPr>
            <a:endParaRPr/>
          </a:p>
        </p:txBody>
      </p:sp>
      <p:pic>
        <p:nvPicPr>
          <p:cNvPr id="99" name="Google Shape;99;g2a8e189bc46_0_51"/>
          <p:cNvPicPr preferRelativeResize="0"/>
          <p:nvPr/>
        </p:nvPicPr>
        <p:blipFill>
          <a:blip r:embed="rId3">
            <a:alphaModFix/>
          </a:blip>
          <a:stretch>
            <a:fillRect/>
          </a:stretch>
        </p:blipFill>
        <p:spPr>
          <a:xfrm>
            <a:off x="4723050" y="3321575"/>
            <a:ext cx="2112724" cy="1548676"/>
          </a:xfrm>
          <a:prstGeom prst="rect">
            <a:avLst/>
          </a:prstGeom>
          <a:noFill/>
          <a:ln>
            <a:noFill/>
          </a:ln>
        </p:spPr>
      </p:pic>
      <p:pic>
        <p:nvPicPr>
          <p:cNvPr id="100" name="Google Shape;100;g2a8e189bc46_0_51"/>
          <p:cNvPicPr preferRelativeResize="0"/>
          <p:nvPr/>
        </p:nvPicPr>
        <p:blipFill>
          <a:blip r:embed="rId4">
            <a:alphaModFix/>
          </a:blip>
          <a:stretch>
            <a:fillRect/>
          </a:stretch>
        </p:blipFill>
        <p:spPr>
          <a:xfrm>
            <a:off x="179950" y="3297050"/>
            <a:ext cx="2179616" cy="1597724"/>
          </a:xfrm>
          <a:prstGeom prst="rect">
            <a:avLst/>
          </a:prstGeom>
          <a:noFill/>
          <a:ln>
            <a:noFill/>
          </a:ln>
        </p:spPr>
      </p:pic>
      <p:pic>
        <p:nvPicPr>
          <p:cNvPr id="101" name="Google Shape;101;g2a8e189bc46_0_51"/>
          <p:cNvPicPr preferRelativeResize="0"/>
          <p:nvPr/>
        </p:nvPicPr>
        <p:blipFill>
          <a:blip r:embed="rId5">
            <a:alphaModFix/>
          </a:blip>
          <a:stretch>
            <a:fillRect/>
          </a:stretch>
        </p:blipFill>
        <p:spPr>
          <a:xfrm>
            <a:off x="6898625" y="1748363"/>
            <a:ext cx="1997987" cy="1464576"/>
          </a:xfrm>
          <a:prstGeom prst="rect">
            <a:avLst/>
          </a:prstGeom>
          <a:noFill/>
          <a:ln>
            <a:noFill/>
          </a:ln>
        </p:spPr>
      </p:pic>
      <p:pic>
        <p:nvPicPr>
          <p:cNvPr id="102" name="Google Shape;102;g2a8e189bc46_0_51"/>
          <p:cNvPicPr preferRelativeResize="0"/>
          <p:nvPr/>
        </p:nvPicPr>
        <p:blipFill>
          <a:blip r:embed="rId6">
            <a:alphaModFix/>
          </a:blip>
          <a:stretch>
            <a:fillRect/>
          </a:stretch>
        </p:blipFill>
        <p:spPr>
          <a:xfrm>
            <a:off x="2359575" y="1614428"/>
            <a:ext cx="2363475" cy="1682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a8e189bc46_0_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a:t>Indoor modeling</a:t>
            </a:r>
            <a:endParaRPr sz="1800" b="1"/>
          </a:p>
        </p:txBody>
      </p:sp>
      <p:sp>
        <p:nvSpPr>
          <p:cNvPr id="108" name="Google Shape;108;g2a8e189bc46_0_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9" name="Google Shape;109;g2a8e189bc46_0_60"/>
          <p:cNvPicPr preferRelativeResize="0"/>
          <p:nvPr/>
        </p:nvPicPr>
        <p:blipFill>
          <a:blip r:embed="rId3">
            <a:alphaModFix/>
          </a:blip>
          <a:stretch>
            <a:fillRect/>
          </a:stretch>
        </p:blipFill>
        <p:spPr>
          <a:xfrm>
            <a:off x="311693" y="1129050"/>
            <a:ext cx="1861088" cy="1849950"/>
          </a:xfrm>
          <a:prstGeom prst="rect">
            <a:avLst/>
          </a:prstGeom>
          <a:noFill/>
          <a:ln>
            <a:noFill/>
          </a:ln>
        </p:spPr>
      </p:pic>
      <p:pic>
        <p:nvPicPr>
          <p:cNvPr id="110" name="Google Shape;110;g2a8e189bc46_0_60"/>
          <p:cNvPicPr preferRelativeResize="0"/>
          <p:nvPr/>
        </p:nvPicPr>
        <p:blipFill>
          <a:blip r:embed="rId4">
            <a:alphaModFix/>
          </a:blip>
          <a:stretch>
            <a:fillRect/>
          </a:stretch>
        </p:blipFill>
        <p:spPr>
          <a:xfrm>
            <a:off x="3987150" y="1129050"/>
            <a:ext cx="2442276" cy="1849950"/>
          </a:xfrm>
          <a:prstGeom prst="rect">
            <a:avLst/>
          </a:prstGeom>
          <a:noFill/>
          <a:ln>
            <a:noFill/>
          </a:ln>
        </p:spPr>
      </p:pic>
      <p:pic>
        <p:nvPicPr>
          <p:cNvPr id="111" name="Google Shape;111;g2a8e189bc46_0_60"/>
          <p:cNvPicPr preferRelativeResize="0"/>
          <p:nvPr/>
        </p:nvPicPr>
        <p:blipFill>
          <a:blip r:embed="rId5">
            <a:alphaModFix/>
          </a:blip>
          <a:stretch>
            <a:fillRect/>
          </a:stretch>
        </p:blipFill>
        <p:spPr>
          <a:xfrm>
            <a:off x="6555663" y="1152475"/>
            <a:ext cx="1965148" cy="1849949"/>
          </a:xfrm>
          <a:prstGeom prst="rect">
            <a:avLst/>
          </a:prstGeom>
          <a:noFill/>
          <a:ln>
            <a:noFill/>
          </a:ln>
        </p:spPr>
      </p:pic>
      <p:pic>
        <p:nvPicPr>
          <p:cNvPr id="112" name="Google Shape;112;g2a8e189bc46_0_60"/>
          <p:cNvPicPr preferRelativeResize="0"/>
          <p:nvPr/>
        </p:nvPicPr>
        <p:blipFill>
          <a:blip r:embed="rId6">
            <a:alphaModFix/>
          </a:blip>
          <a:stretch>
            <a:fillRect/>
          </a:stretch>
        </p:blipFill>
        <p:spPr>
          <a:xfrm>
            <a:off x="2172769" y="1129050"/>
            <a:ext cx="1814385" cy="1849949"/>
          </a:xfrm>
          <a:prstGeom prst="rect">
            <a:avLst/>
          </a:prstGeom>
          <a:noFill/>
          <a:ln>
            <a:noFill/>
          </a:ln>
        </p:spPr>
      </p:pic>
      <p:pic>
        <p:nvPicPr>
          <p:cNvPr id="113" name="Google Shape;113;g2a8e189bc46_0_60"/>
          <p:cNvPicPr preferRelativeResize="0"/>
          <p:nvPr/>
        </p:nvPicPr>
        <p:blipFill>
          <a:blip r:embed="rId7">
            <a:alphaModFix/>
          </a:blip>
          <a:stretch>
            <a:fillRect/>
          </a:stretch>
        </p:blipFill>
        <p:spPr>
          <a:xfrm>
            <a:off x="0" y="3137175"/>
            <a:ext cx="9144000" cy="19531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1387</Words>
  <Application>Microsoft Office PowerPoint</Application>
  <PresentationFormat>On-screen Show (16:9)</PresentationFormat>
  <Paragraphs>119</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Roboto</vt:lpstr>
      <vt:lpstr>Arial</vt:lpstr>
      <vt:lpstr>Simple Light</vt:lpstr>
      <vt:lpstr>Multi-Environment Characterization of 28GHz Millimeter Wave Channels Using Wireless InSite </vt:lpstr>
      <vt:lpstr>Problem Statement and Motivation:   1.The deployment of 28GHz millimeter-wave communication systems is a promising solution for achieving high data rates and low latency in future wireless networks. 2. The unique characteristics of mmWave frequencies, such as severe path loss and susceptibility to environmental factors, present significant challenges to effective channel estimation techniques. 3. To ensure the successful implementation of 28GHz millimeter-wave technology, it is crucial to conduct a multi-environment characterization of the channels. 4.Our research will specifically focus on three distinct environments – indoor, urban, and remote areas – as the simulation model for investigating the channel characteristics of 28GHz millimeter-wave communication systems. The goal is to gain a comprehensive understanding of the unique challenges and dynamics presented by each of these scenarios in order to enhance the performance and reliability of the communication systems deployed in such diverse settings. </vt:lpstr>
      <vt:lpstr>Overview</vt:lpstr>
      <vt:lpstr>Exploring the Dynamic World of 28GHz Millimeter-Wave Channels</vt:lpstr>
      <vt:lpstr>Standards Shaping mmWave Communication:</vt:lpstr>
      <vt:lpstr>Wireless InSite Simulation Capability:</vt:lpstr>
      <vt:lpstr>Uses of wireless insite:</vt:lpstr>
      <vt:lpstr>Simulation:</vt:lpstr>
      <vt:lpstr>Indoor modeling</vt:lpstr>
      <vt:lpstr>Urban area modelling:</vt:lpstr>
      <vt:lpstr>Remote Area modelling:</vt:lpstr>
      <vt:lpstr>Material used</vt:lpstr>
      <vt:lpstr>Waveform:</vt:lpstr>
      <vt:lpstr>Antenna</vt:lpstr>
      <vt:lpstr>TX and RX in indoor simulation</vt:lpstr>
      <vt:lpstr>TX and RX for urban simualtion:</vt:lpstr>
      <vt:lpstr>Tx and Rx for remote area simulation:</vt:lpstr>
      <vt:lpstr>Communication system:</vt:lpstr>
      <vt:lpstr>Study area:</vt:lpstr>
      <vt:lpstr>Results:</vt:lpstr>
      <vt:lpstr>PowerPoint Presentation</vt:lpstr>
      <vt:lpstr>PowerPoint Presentation</vt:lpstr>
      <vt:lpstr>Urban area received power results:</vt:lpstr>
      <vt:lpstr>Throughput for urban area:</vt:lpstr>
      <vt:lpstr>Propagation path in urban area:</vt:lpstr>
      <vt:lpstr>Combined Tx received power in outdoor area:</vt:lpstr>
      <vt:lpstr>Received power comparison with different height antenna:with 5m and 200m</vt:lpstr>
      <vt:lpstr>Throughput  for outdoor area:</vt:lpstr>
      <vt:lpstr>Example channel impulse response output:power vs phase,time of arrival</vt:lpstr>
      <vt:lpstr>Throughput VS distance:</vt:lpstr>
      <vt:lpstr>Received power through different material vs distance:</vt:lpstr>
      <vt:lpstr>conclusion:</vt:lpstr>
      <vt:lpstr>Future works: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Multi-Environment Characterization of 28GHz Millimeter Wave Channels Using Wireless InSite </dc:title>
  <dc:creator>abhiram chowdary</dc:creator>
  <cp:lastModifiedBy>abhiram chowdary</cp:lastModifiedBy>
  <cp:revision>1</cp:revision>
  <dcterms:modified xsi:type="dcterms:W3CDTF">2024-03-04T17:58:04Z</dcterms:modified>
</cp:coreProperties>
</file>